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91" r:id="rId24"/>
    <p:sldId id="278" r:id="rId25"/>
    <p:sldId id="279" r:id="rId26"/>
    <p:sldId id="280" r:id="rId27"/>
    <p:sldId id="281" r:id="rId28"/>
    <p:sldId id="282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14" d="100"/>
          <a:sy n="114" d="100"/>
        </p:scale>
        <p:origin x="4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slide" Target="../slides/slide4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xin?subject=physics#pid=678633f902dd36cfead7b08e#tid=6790bd8458ebf60009e44375#sourcefrom=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MasterShapeName"/>
          <p:cNvSpPr/>
          <p:nvPr/>
        </p:nvSpPr>
        <p:spPr>
          <a:xfrm>
            <a:off x="10186416" y="5138928"/>
            <a:ext cx="1746504" cy="76809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4400" b="1" i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物理</a:t>
            </a:r>
            <a:endParaRPr lang="en-US" sz="4400" dirty="0"/>
          </a:p>
        </p:txBody>
      </p:sp>
      <p:sp>
        <p:nvSpPr>
          <p:cNvPr id="4" name="MasterShapeName"/>
          <p:cNvSpPr/>
          <p:nvPr/>
        </p:nvSpPr>
        <p:spPr>
          <a:xfrm>
            <a:off x="10479024" y="5897880"/>
            <a:ext cx="1115568" cy="402336"/>
          </a:xfrm>
          <a:prstGeom prst="rect">
            <a:avLst/>
          </a:prstGeom>
          <a:solidFill>
            <a:srgbClr val="FF6600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5" name="MasterShapeName"/>
          <p:cNvSpPr/>
          <p:nvPr/>
        </p:nvSpPr>
        <p:spPr>
          <a:xfrm>
            <a:off x="10479024" y="5907024"/>
            <a:ext cx="1106424" cy="40233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000" b="1" i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新教材</a:t>
            </a:r>
            <a:endParaRPr lang="en-US" sz="200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3" name="MasterShapeName?linknodeid=back_to_first_catalog" descr="preencoded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0152" y="6272784"/>
            <a:ext cx="1508760" cy="42976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28.png"/><Relationship Id="rId1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34.png"/><Relationship Id="rId1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44.jpeg"/><Relationship Id="rId1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4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46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7.xml"/><Relationship Id="rId7" Type="http://schemas.openxmlformats.org/officeDocument/2006/relationships/slideLayout" Target="../slideLayouts/slideLayout8.xml"/><Relationship Id="rId6" Type="http://schemas.openxmlformats.org/officeDocument/2006/relationships/image" Target="../media/image52.png"/><Relationship Id="rId5" Type="http://schemas.openxmlformats.org/officeDocument/2006/relationships/image" Target="../media/image51.jpeg"/><Relationship Id="rId4" Type="http://schemas.openxmlformats.org/officeDocument/2006/relationships/image" Target="../media/image50.jpeg"/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8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56.png"/></Relationships>
</file>

<file path=ppt/slides/_rels/slide3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0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image" Target="../media/image5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6.xml"/><Relationship Id="rId3" Type="http://schemas.openxmlformats.org/officeDocument/2006/relationships/slide" Target="slide11.xml"/><Relationship Id="rId2" Type="http://schemas.openxmlformats.org/officeDocument/2006/relationships/image" Target="../media/image7.png"/><Relationship Id="rId1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dir="in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C_6_BD.25_1#0c7663568?pid=84d44c523&amp;color=0,0,0&amp;vtp=1&amp;bt=1&amp;bbb=1&amp;hb=1"/>
              <p:cNvSpPr/>
              <p:nvPr/>
            </p:nvSpPr>
            <p:spPr>
              <a:xfrm>
                <a:off x="612648" y="486000"/>
                <a:ext cx="10963656" cy="15921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2.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沪科版必修第二册改编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）一质量为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的物体静止在粗糙的水平面上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。当此物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体受水平力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𝐹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作用运动了距离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𝑠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时，其动能为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k</m:t>
                        </m:r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；而当此物体受水平力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𝐹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作用运动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了相同的距离时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，其动能为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k</m:t>
                        </m:r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，忽略空气阻力，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则(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   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)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QC_6_BD.25_1#0c7663568?pid=84d44c523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1592199"/>
              </a:xfrm>
              <a:prstGeom prst="rect">
                <a:avLst/>
              </a:prstGeom>
              <a:blipFill rotWithShape="1">
                <a:blip r:embed="rId1"/>
                <a:stretch>
                  <a:fillRect l="-5" t="-14" r="-166" b="-36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C_6_AN.26_1#0c7663568.bracket?pid=84d44c523&amp;color=0,0,0&amp;vpa=13&amp;vtp=1"/>
          <p:cNvSpPr/>
          <p:nvPr/>
        </p:nvSpPr>
        <p:spPr>
          <a:xfrm>
            <a:off x="7780433" y="1592170"/>
            <a:ext cx="423863" cy="4786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C</a:t>
            </a:r>
            <a:endParaRPr lang="en-US" altLang="zh-CN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QC_6_BD.25_2#0c7663568.choices?pid=84d44c523&amp;color=0,0,0&amp;vtp=1&amp;bbb=1"/>
              <p:cNvSpPr/>
              <p:nvPr/>
            </p:nvSpPr>
            <p:spPr>
              <a:xfrm>
                <a:off x="612648" y="2080611"/>
                <a:ext cx="10963656" cy="102660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4400"/>
                  </a:lnSpc>
                  <a:tabLst>
                    <a:tab pos="5589270" algn="l"/>
                  </a:tabLst>
                </a:pP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A.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k</m:t>
                        </m:r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k</m:t>
                        </m:r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b="0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B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k</m:t>
                        </m:r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k</m:t>
                        </m:r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4200"/>
                  </a:lnSpc>
                  <a:tabLst>
                    <a:tab pos="5589270" algn="l"/>
                  </a:tabLst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C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k</m:t>
                        </m:r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&gt;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k</m:t>
                        </m:r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b="0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D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k</m:t>
                        </m:r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&lt;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k</m:t>
                        </m:r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&lt;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k</m:t>
                        </m:r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4" name="QC_6_BD.25_2#0c7663568.choices?pid=84d44c523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2080611"/>
                <a:ext cx="10963656" cy="1026605"/>
              </a:xfrm>
              <a:prstGeom prst="rect">
                <a:avLst/>
              </a:prstGeom>
              <a:blipFill rotWithShape="1">
                <a:blip r:embed="rId2"/>
                <a:stretch>
                  <a:fillRect l="-5" t="-34" r="2" b="-63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QC_6_BD.27_1#937855b10?pid=84d44c523&amp;color=0,0,0&amp;vtp=1&amp;bbb=1&amp;hb=1"/>
              <p:cNvSpPr/>
              <p:nvPr/>
            </p:nvSpPr>
            <p:spPr>
              <a:xfrm>
                <a:off x="612648" y="3108041"/>
                <a:ext cx="10963656" cy="15921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3.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人教版必修第二册改编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）运动员把质量为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500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g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的足球踢出后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，某人观察它在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空中的飞行情况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，估计上升的最大高度为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10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，在最高点的速度为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20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。忽略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空气阻力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，估算出运动员踢球时对足球做的功为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(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𝑔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取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10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p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)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(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   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)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5" name="QC_6_BD.27_1#937855b10?pid=84d44c523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3108041"/>
                <a:ext cx="10963656" cy="1592199"/>
              </a:xfrm>
              <a:prstGeom prst="rect">
                <a:avLst/>
              </a:prstGeom>
              <a:blipFill rotWithShape="1">
                <a:blip r:embed="rId3"/>
                <a:stretch>
                  <a:fillRect l="-5" t="-22" r="2" b="-36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QC_6_AN.28_1#937855b10.bracket?pid=84d44c523&amp;color=0,0,0&amp;vpa=14&amp;vtp=1"/>
          <p:cNvSpPr/>
          <p:nvPr/>
        </p:nvSpPr>
        <p:spPr>
          <a:xfrm>
            <a:off x="9173750" y="4214211"/>
            <a:ext cx="423863" cy="4786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C</a:t>
            </a:r>
            <a:endParaRPr lang="en-US" altLang="zh-CN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QC_6_BD.27_2#937855b10.choices?pid=84d44c523&amp;color=0,0,0&amp;vtp=1&amp;bbb=1"/>
              <p:cNvSpPr/>
              <p:nvPr/>
            </p:nvSpPr>
            <p:spPr>
              <a:xfrm>
                <a:off x="612648" y="4751484"/>
                <a:ext cx="10963656" cy="4745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4200"/>
                  </a:lnSpc>
                  <a:tabLst>
                    <a:tab pos="2540635" algn="l"/>
                    <a:tab pos="5220970" algn="l"/>
                    <a:tab pos="7914640" algn="l"/>
                  </a:tabLst>
                </a:pP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A.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50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J</m:t>
                    </m:r>
                  </m:oMath>
                </a14:m>
                <a:r>
                  <a:rPr lang="en-US" altLang="zh-CN" sz="2400" b="0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B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100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J</m:t>
                    </m:r>
                  </m:oMath>
                </a14:m>
                <a:r>
                  <a:rPr lang="en-US" altLang="zh-CN" sz="2400" b="0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C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150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J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D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无法确定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7" name="QC_6_BD.27_2#937855b10.choices?pid=84d44c523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751484"/>
                <a:ext cx="10963656" cy="474599"/>
              </a:xfrm>
              <a:prstGeom prst="rect">
                <a:avLst/>
              </a:prstGeom>
              <a:blipFill rotWithShape="1">
                <a:blip r:embed="rId4"/>
                <a:stretch>
                  <a:fillRect l="-5" t="-87" r="2" b="-123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  <p:bldP spid="6" grpId="0" animBg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3_BD#d33c4e197.fixed?pid=e1fc2fbb3&amp;color=0,0,0&amp;vtp=1&amp;bbb=1"/>
          <p:cNvSpPr/>
          <p:nvPr/>
        </p:nvSpPr>
        <p:spPr>
          <a:xfrm>
            <a:off x="0" y="2157984"/>
            <a:ext cx="12188952" cy="143560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5900"/>
              </a:lnSpc>
            </a:pPr>
            <a:r>
              <a:rPr lang="en-US" altLang="zh-CN" sz="4800" b="1" i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关键能力·核心突破</a:t>
            </a:r>
            <a:endParaRPr lang="en-US" altLang="zh-CN" sz="4800" dirty="0"/>
          </a:p>
        </p:txBody>
      </p:sp>
    </p:spTree>
  </p:cSld>
  <p:clrMapOvr>
    <a:masterClrMapping/>
  </p:clrMapOvr>
  <p:transition>
    <p:split dir="in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4_BD#ab4f363e3?pid=d33c4e197&amp;color=0,0,0&amp;vtp=1&amp;bt=1&amp;bbb=1"/>
          <p:cNvSpPr/>
          <p:nvPr/>
        </p:nvSpPr>
        <p:spPr>
          <a:xfrm>
            <a:off x="612648" y="486000"/>
            <a:ext cx="10963656" cy="10414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200"/>
              </a:lnSpc>
            </a:pPr>
            <a:r>
              <a:rPr lang="en-US" altLang="zh-CN" sz="30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考点一</a:t>
            </a:r>
            <a:r>
              <a:rPr lang="en-US" altLang="zh-CN" sz="30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30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动能、动能定理的理解</a:t>
            </a:r>
            <a:endParaRPr lang="en-US" altLang="zh-CN" sz="3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QC_5_BD.29_1#6174efddf?pid=ab4f363e3&amp;color=0,0,0&amp;vtp=1&amp;bbb=1&amp;hb=1"/>
              <p:cNvSpPr/>
              <p:nvPr/>
            </p:nvSpPr>
            <p:spPr>
              <a:xfrm>
                <a:off x="612648" y="1148154"/>
                <a:ext cx="10963656" cy="10333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1.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动能的理解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一质点做匀加速直线运动，在时间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𝑡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内位移为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𝑠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，动能变为原来的9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倍。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该质点的加速度为(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   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)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3" name="QC_5_BD.29_1#6174efddf?pid=ab4f363e3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148154"/>
                <a:ext cx="10963656" cy="1033399"/>
              </a:xfrm>
              <a:prstGeom prst="rect">
                <a:avLst/>
              </a:prstGeom>
              <a:blipFill rotWithShape="1">
                <a:blip r:embed="rId1"/>
                <a:stretch>
                  <a:fillRect l="-5" t="-7" r="-2546" b="-56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QC_5_AN.30_1#6174efddf.bracket?pid=ab4f363e3&amp;color=0,0,0&amp;vpa=15&amp;vtp=1"/>
          <p:cNvSpPr/>
          <p:nvPr/>
        </p:nvSpPr>
        <p:spPr>
          <a:xfrm>
            <a:off x="3359816" y="1695524"/>
            <a:ext cx="441325" cy="4786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A</a:t>
            </a:r>
            <a:endParaRPr lang="en-US" altLang="zh-CN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QC_5_BD.29_2#6174efddf.choices?pid=ab4f363e3&amp;color=0,0,0&amp;vtp=1&amp;bbb=1"/>
              <p:cNvSpPr/>
              <p:nvPr/>
            </p:nvSpPr>
            <p:spPr>
              <a:xfrm>
                <a:off x="612648" y="2189832"/>
                <a:ext cx="10963656" cy="71081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6100"/>
                  </a:lnSpc>
                  <a:tabLst>
                    <a:tab pos="2766060" algn="l"/>
                    <a:tab pos="5633720" algn="l"/>
                    <a:tab pos="8400415" algn="l"/>
                  </a:tabLst>
                </a:pP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A.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𝑠</m:t>
                        </m:r>
                      </m:num>
                      <m:den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𝑡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400" b="0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B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</m:t>
                        </m:r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𝑠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𝑡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400" b="0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C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4</m:t>
                        </m:r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𝑠</m:t>
                        </m:r>
                      </m:num>
                      <m:den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𝑡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400" b="0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D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8</m:t>
                        </m:r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𝑠</m:t>
                        </m:r>
                      </m:num>
                      <m:den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𝑡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5" name="QC_5_BD.29_2#6174efddf.choices?pid=ab4f363e3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2189832"/>
                <a:ext cx="10963656" cy="710819"/>
              </a:xfrm>
              <a:prstGeom prst="rect">
                <a:avLst/>
              </a:prstGeom>
              <a:blipFill rotWithShape="1">
                <a:blip r:embed="rId2"/>
                <a:stretch>
                  <a:fillRect l="-5" t="-50" r="2" b="-89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QC_5_AS.31_1#6174efddf?pid=ab4f363e3&amp;color=0,0,0&amp;vtp=1&amp;bbb=1&amp;hb=1"/>
              <p:cNvSpPr/>
              <p:nvPr/>
            </p:nvSpPr>
            <p:spPr>
              <a:xfrm>
                <a:off x="612648" y="2910684"/>
                <a:ext cx="10963656" cy="22978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62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由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k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可知速度变为原来的3倍。设加速度为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𝑎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，初速度为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𝑣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，则末速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62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度为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3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𝑣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，由质点做匀加速运动可得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𝑠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+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⋅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𝑡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𝑣𝑡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，即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𝑣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𝑠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，所以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62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𝑎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Δ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Δ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⋅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𝑠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𝑠</m:t>
                        </m:r>
                      </m:num>
                      <m:den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𝑡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，A正确。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6" name="QC_5_AS.31_1#6174efddf?pid=ab4f363e3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2910684"/>
                <a:ext cx="10963656" cy="2297811"/>
              </a:xfrm>
              <a:prstGeom prst="rect">
                <a:avLst/>
              </a:prstGeom>
              <a:blipFill rotWithShape="1">
                <a:blip r:embed="rId3"/>
                <a:stretch>
                  <a:fillRect l="-5" t="-21" r="2" b="-27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build="p"/>
      <p:bldP spid="6" grpId="0" animBg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5_BD.32_1#001c77834?pid=ab4f363e3&amp;color=0,0,0&amp;vtp=1&amp;bt=1&amp;bbb=1&amp;hb=1"/>
          <p:cNvSpPr/>
          <p:nvPr/>
        </p:nvSpPr>
        <p:spPr>
          <a:xfrm>
            <a:off x="612648" y="486000"/>
            <a:ext cx="10963656" cy="21509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 dirty="0">
                <a:solidFill>
                  <a:srgbClr val="AE8CBB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2.</a:t>
            </a:r>
            <a:r>
              <a:rPr lang="en-US" altLang="zh-CN" sz="2400" b="1" i="0" dirty="0">
                <a:solidFill>
                  <a:srgbClr val="AE8CBB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动能的判断多选</a:t>
            </a:r>
            <a:r>
              <a:rPr lang="en-US" altLang="zh-CN" sz="2400" b="0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0" i="0" dirty="0">
                <a:solidFill>
                  <a:srgbClr val="AE8CBB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（2025·1月八省联考河南卷·8）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2024年我国研制的“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朱雀三号”</a:t>
            </a:r>
            <a:endParaRPr lang="en-US" altLang="zh-CN" sz="2400" b="0" i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4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可重复使用火箭垂直起降飞行试验取得圆满成功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。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假设火箭在发动机的作用下，</a:t>
            </a:r>
            <a:endParaRPr lang="en-US" altLang="zh-CN" sz="2400" b="0" i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4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从空中某位置匀减速竖直下落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，到达地面时速度刚好为零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。若在该过程中火箭质</a:t>
            </a:r>
            <a:endParaRPr lang="en-US" altLang="zh-CN" sz="2400" b="0" i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2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量视为不变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，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则(</a:t>
            </a:r>
            <a:r>
              <a:rPr lang="en-US" altLang="zh-CN" sz="2400" b="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  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)</a:t>
            </a:r>
            <a:endParaRPr lang="en-US" altLang="zh-CN" sz="2400" dirty="0"/>
          </a:p>
        </p:txBody>
      </p:sp>
      <p:sp>
        <p:nvSpPr>
          <p:cNvPr id="3" name="QC_5_AN.33_1#001c77834.bracket?pid=ab4f363e3&amp;color=0,0,0&amp;vpa=16&amp;vtp=1&amp;bbb=1"/>
          <p:cNvSpPr/>
          <p:nvPr/>
        </p:nvSpPr>
        <p:spPr>
          <a:xfrm>
            <a:off x="2966117" y="2150970"/>
            <a:ext cx="627063" cy="4786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BC</a:t>
            </a:r>
            <a:endParaRPr lang="en-US" altLang="zh-CN" sz="2400" dirty="0"/>
          </a:p>
        </p:txBody>
      </p:sp>
      <p:sp>
        <p:nvSpPr>
          <p:cNvPr id="4" name="QC_5_BD.32_2#001c77834.choices?pid=ab4f363e3&amp;color=0,0,0&amp;vtp=1&amp;bbb=1"/>
          <p:cNvSpPr/>
          <p:nvPr/>
        </p:nvSpPr>
        <p:spPr>
          <a:xfrm>
            <a:off x="612648" y="2689322"/>
            <a:ext cx="10963656" cy="10333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4400"/>
              </a:lnSpc>
              <a:tabLst>
                <a:tab pos="5589270" algn="l"/>
              </a:tabLst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A</a:t>
            </a:r>
            <a:r>
              <a:rPr lang="en-US" altLang="zh-CN" sz="2400" b="1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.</a:t>
            </a:r>
            <a:r>
              <a:rPr lang="en-US" altLang="zh-CN" sz="24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火箭的机械能不变</a:t>
            </a:r>
            <a:r>
              <a:rPr lang="en-US" altLang="zh-CN" sz="2400" b="0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400" b="1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B</a:t>
            </a: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.</a:t>
            </a:r>
            <a:r>
              <a:rPr lang="en-US" altLang="zh-CN" sz="24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火箭所受的合力不变</a:t>
            </a:r>
            <a:endParaRPr lang="en-US" altLang="zh-CN" sz="2400" dirty="0"/>
          </a:p>
          <a:p>
            <a:pPr latinLnBrk="1">
              <a:lnSpc>
                <a:spcPts val="4200"/>
              </a:lnSpc>
              <a:tabLst>
                <a:tab pos="5589270" algn="l"/>
              </a:tabLst>
            </a:pPr>
            <a:r>
              <a:rPr lang="en-US" altLang="zh-CN" sz="2400" b="1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C.</a:t>
            </a:r>
            <a:r>
              <a:rPr lang="en-US" altLang="zh-CN" sz="24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火箭所受的重力做正功</a:t>
            </a:r>
            <a:r>
              <a:rPr lang="en-US" altLang="zh-CN" sz="2400" b="0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400" b="1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D</a:t>
            </a: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.</a:t>
            </a:r>
            <a:r>
              <a:rPr lang="en-US" altLang="zh-CN" sz="24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火箭的动能随时间均匀减小</a:t>
            </a:r>
            <a:endParaRPr lang="en-US" altLang="zh-CN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QC_5_AS.34_1#001c77834?pid=ab4f363e3&amp;color=0,0,0&amp;vtp=1&amp;bbb=1&amp;hb=1"/>
              <p:cNvSpPr/>
              <p:nvPr/>
            </p:nvSpPr>
            <p:spPr>
              <a:xfrm>
                <a:off x="612648" y="3792951"/>
                <a:ext cx="10963656" cy="21550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火箭匀减速竖直下落，动能和重力势能均减小，机械能减小，A错误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；火箭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的加速度不变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，所受合力不变，B正确；火箭下降过程中所受的重力做正功，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C正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确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；火箭的速度随时间均匀减小，火箭的动能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k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p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400" b="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34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34" charset="-12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zh-CN" sz="2400" b="0" i="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34" charset="-12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−</m:t>
                            </m:r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𝑎𝑡</m:t>
                            </m:r>
                          </m:e>
                        </m:d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，故火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箭的动能不随时间均匀减小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，D错误。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5" name="QC_5_AS.34_1#001c77834?pid=ab4f363e3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3792951"/>
                <a:ext cx="10963656" cy="2155000"/>
              </a:xfrm>
              <a:prstGeom prst="rect">
                <a:avLst/>
              </a:prstGeom>
              <a:blipFill rotWithShape="1">
                <a:blip r:embed="rId1"/>
                <a:stretch>
                  <a:fillRect l="-5" t="-4" r="-554" b="-25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  <p:bldP spid="5" grpId="0" animBg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C_5_BD.35_1#29b92e861?pid=ab4f363e3&amp;color=0,0,0&amp;vtp=1&amp;bt=1&amp;bbb=1&amp;hb=1"/>
              <p:cNvSpPr/>
              <p:nvPr/>
            </p:nvSpPr>
            <p:spPr>
              <a:xfrm>
                <a:off x="612648" y="486000"/>
                <a:ext cx="10963656" cy="2150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3.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动能定理的应用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（2024·安徽卷·2，4分）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某同学参加户外拓展活动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，遵照安全规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范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，坐在滑板上，从高为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ℎ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的粗糙斜坡顶端由静止下滑，至底端时速度为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𝑣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。已知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人与滑板的总质量为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，可视为质点。重力加速度大小为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𝑔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，不计空气阻力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。则此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过程中人与滑板克服摩擦力做的功为(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   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)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QC_5_BD.35_1#29b92e861?pid=ab4f363e3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2150999"/>
              </a:xfrm>
              <a:prstGeom prst="rect">
                <a:avLst/>
              </a:prstGeom>
              <a:blipFill rotWithShape="1">
                <a:blip r:embed="rId1"/>
                <a:stretch>
                  <a:fillRect l="-5" t="-10" r="-629" b="-27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C_5_AN.36_1#29b92e861.bracket?pid=ab4f363e3&amp;color=0,0,0&amp;vpa=17&amp;vtp=1"/>
          <p:cNvSpPr/>
          <p:nvPr/>
        </p:nvSpPr>
        <p:spPr>
          <a:xfrm>
            <a:off x="5798216" y="2150970"/>
            <a:ext cx="441325" cy="4786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D</a:t>
            </a:r>
            <a:endParaRPr lang="en-US" altLang="zh-CN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QC_5_BD.35_2#29b92e861.choices?pid=ab4f363e3&amp;color=0,0,0&amp;vtp=1&amp;bbb=1"/>
              <p:cNvSpPr/>
              <p:nvPr/>
            </p:nvSpPr>
            <p:spPr>
              <a:xfrm>
                <a:off x="612648" y="2626711"/>
                <a:ext cx="10963656" cy="69113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900"/>
                  </a:lnSpc>
                  <a:tabLst>
                    <a:tab pos="2210435" algn="l"/>
                    <a:tab pos="4535170" algn="l"/>
                    <a:tab pos="7851140" algn="l"/>
                  </a:tabLst>
                </a:pP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A.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𝑚𝑔ℎ</m:t>
                    </m:r>
                  </m:oMath>
                </a14:m>
                <a:r>
                  <a:rPr lang="en-US" altLang="zh-CN" sz="2400" b="0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B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400" b="0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C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𝑚𝑔ℎ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+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400" b="0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D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𝑚𝑔ℎ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−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4" name="QC_5_BD.35_2#29b92e861.choices?pid=ab4f363e3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2626711"/>
                <a:ext cx="10963656" cy="691134"/>
              </a:xfrm>
              <a:prstGeom prst="rect">
                <a:avLst/>
              </a:prstGeom>
              <a:blipFill rotWithShape="1">
                <a:blip r:embed="rId2"/>
                <a:stretch>
                  <a:fillRect l="-5" t="-51" r="2" b="-83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QC_5_AS.37_1#29b92e861?pid=ab4f363e3&amp;color=0,0,0&amp;vtp=1&amp;bbb=1&amp;hb=1"/>
              <p:cNvSpPr/>
              <p:nvPr/>
            </p:nvSpPr>
            <p:spPr>
              <a:xfrm>
                <a:off x="612648" y="3318797"/>
                <a:ext cx="10963656" cy="147853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62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人与滑板在下滑的过程中，由动能定理有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𝑚𝑔ℎ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−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𝑊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克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p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−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，可得此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9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过程中人与滑板克服摩擦力做的功为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𝑊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克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𝑚𝑔ℎ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−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，D正确。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5" name="QC_5_AS.37_1#29b92e861?pid=ab4f363e3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3318797"/>
                <a:ext cx="10963656" cy="1478534"/>
              </a:xfrm>
              <a:prstGeom prst="rect">
                <a:avLst/>
              </a:prstGeom>
              <a:blipFill rotWithShape="1">
                <a:blip r:embed="rId3"/>
                <a:stretch>
                  <a:fillRect l="-5" t="-19" r="-838" b="-39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  <p:bldP spid="5" grpId="0" animBg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P_5#1ba5929c7?pid=ab4f363e3&amp;color=0,0,0&amp;vtp=1&amp;bt=1&amp;bbb=1"/>
              <p:cNvSpPr/>
              <p:nvPr/>
            </p:nvSpPr>
            <p:spPr>
              <a:xfrm>
                <a:off x="612648" y="486000"/>
                <a:ext cx="10963656" cy="271399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核心提炼</a:t>
                </a:r>
                <a:endParaRPr lang="en-US" altLang="zh-CN" sz="2400" b="1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4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1.动能与动能变化的区别</a:t>
                </a:r>
                <a:endPara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4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（1）动能与动能变化是两个不同的概念，动能是状态量，动能变化是过程量。</a:t>
                </a:r>
                <a:endPara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4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（2）动能没有负值，而动能变化有正负之分。</a:t>
                </a:r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&lt;m&gt;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Δ</m:t>
                    </m:r>
                    <m:sSub>
                      <m:sSubPr>
                        <m:ctrlPr>
                          <a:rPr kumimoji="0" lang="en-US" altLang="zh-CN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k</m:t>
                        </m:r>
                      </m:sub>
                    </m:sSub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&gt;</m:t>
                    </m:r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</m:t>
                    </m:r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&lt;/m&gt;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表示物体的动能增加；</a:t>
                </a:r>
                <a:endPara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4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00" b="0" i="0" u="none" strike="noStrike" kern="0" cap="none" spc="-9990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&lt;</a:t>
                </a:r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m&gt;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Δ</m:t>
                    </m:r>
                    <m:sSub>
                      <m:sSubPr>
                        <m:ctrlPr>
                          <a:rPr kumimoji="0" lang="en-US" altLang="zh-CN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k</m:t>
                        </m:r>
                      </m:sub>
                    </m:sSub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&lt;</m:t>
                    </m:r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</m:t>
                    </m:r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&lt;/m&gt;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表示物体的动能减少。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P_5#1ba5929c7?pid=ab4f363e3&amp;color=0,0,0&amp;vtp=1&amp;bt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2713990"/>
              </a:xfrm>
              <a:prstGeom prst="rect">
                <a:avLst/>
              </a:prstGeom>
              <a:blipFill rotWithShape="1">
                <a:blip r:embed="rId1"/>
                <a:stretch>
                  <a:fillRect l="-5" t="-8" r="2" b="-20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5#1ba5929c7?sp=1&amp;pid=ab4f363e3&amp;color=0,0,0&amp;vtp=1&amp;bt=1&amp;bbb=1"/>
          <p:cNvSpPr/>
          <p:nvPr/>
        </p:nvSpPr>
        <p:spPr>
          <a:xfrm>
            <a:off x="612648" y="486000"/>
            <a:ext cx="10963656" cy="4786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2.对动能定理的理解</a:t>
            </a:r>
            <a:endParaRPr lang="en-US" altLang="zh-CN" sz="2400" dirty="0"/>
          </a:p>
        </p:txBody>
      </p:sp>
      <p:pic>
        <p:nvPicPr>
          <p:cNvPr id="3" name="P_5_BD#1ba5929c7?htil=1&amp;pid=ab4f363e3&amp;color=0,0,0&amp;tib=255,255,255&amp;vtp=1&amp;hs=1&amp;hs=1" descr="preencoded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17923" y="1103982"/>
            <a:ext cx="5111496" cy="167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P_5_BD#1ba5929c7?htil=1&amp;sp=1&amp;pid=ab4f363e3&amp;color=0,0,0&amp;vtp=1&amp;bbb=1&amp;hb=1&amp;hs=1"/>
              <p:cNvSpPr/>
              <p:nvPr/>
            </p:nvSpPr>
            <p:spPr>
              <a:xfrm>
                <a:off x="612648" y="1035592"/>
                <a:ext cx="5769864" cy="159639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（1）做功的过程就是能量转化的过程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，动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能定理表达式中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“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”是一种表示因果关系在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数值上相等的符号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4" name="P_5_BD#1ba5929c7?htil=1&amp;sp=1&amp;pid=ab4f363e3&amp;color=0,0,0&amp;vtp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035592"/>
                <a:ext cx="5769864" cy="1596390"/>
              </a:xfrm>
              <a:prstGeom prst="rect">
                <a:avLst/>
              </a:prstGeom>
              <a:blipFill rotWithShape="1">
                <a:blip r:embed="rId2"/>
                <a:stretch>
                  <a:fillRect l="-9" t="-34" r="2" b="-33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P_5_BD#1ba5929c7?htil=1&amp;sp=1&amp;pid=ab4f363e3&amp;color=0,0,0&amp;vtp=1&amp;bbb=1&amp;hb=1&amp;hs=1"/>
          <p:cNvSpPr/>
          <p:nvPr/>
        </p:nvSpPr>
        <p:spPr>
          <a:xfrm>
            <a:off x="612648" y="2683925"/>
            <a:ext cx="5769864" cy="4786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（2）动能定理中的“力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”指物体受到的所有</a:t>
            </a:r>
            <a:endParaRPr lang="en-US" altLang="zh-CN" sz="2400" dirty="0"/>
          </a:p>
        </p:txBody>
      </p:sp>
      <p:sp>
        <p:nvSpPr>
          <p:cNvPr id="6" name="P_5_BD#1ba5929c7?htil=1&amp;sp=1&amp;pid=ab4f363e3&amp;color=0,0,0&amp;vtp=1&amp;bbb=1&amp;hb=1&amp;hs=1"/>
          <p:cNvSpPr/>
          <p:nvPr/>
        </p:nvSpPr>
        <p:spPr>
          <a:xfrm>
            <a:off x="612648" y="3221262"/>
            <a:ext cx="10968012" cy="103759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44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力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，既包括重力、弹力、摩擦力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，也包括电场力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、磁场力或其他力，“功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”则为合力</a:t>
            </a:r>
            <a:endParaRPr lang="en-US" altLang="zh-CN" sz="2400" b="0" i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2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所做的总功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。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4_BD#c81057ed5?pid=d33c4e197&amp;color=0,0,0&amp;vtp=1&amp;bt=1&amp;bbb=1"/>
          <p:cNvSpPr/>
          <p:nvPr/>
        </p:nvSpPr>
        <p:spPr>
          <a:xfrm>
            <a:off x="612648" y="486000"/>
            <a:ext cx="10963656" cy="10414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200"/>
              </a:lnSpc>
            </a:pPr>
            <a:r>
              <a:rPr lang="en-US" altLang="zh-CN" sz="30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考点二</a:t>
            </a:r>
            <a:r>
              <a:rPr lang="en-US" altLang="zh-CN" sz="30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30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应用动能定理解决多过程问题</a:t>
            </a:r>
            <a:endParaRPr lang="en-US" altLang="zh-CN" sz="3000" dirty="0"/>
          </a:p>
        </p:txBody>
      </p:sp>
      <p:sp>
        <p:nvSpPr>
          <p:cNvPr id="3" name="P_5#b844dcd1c?sp=1&amp;pid=c81057ed5&amp;color=0,0,0&amp;vtp=1&amp;bbb=1"/>
          <p:cNvSpPr/>
          <p:nvPr/>
        </p:nvSpPr>
        <p:spPr>
          <a:xfrm>
            <a:off x="612648" y="1155563"/>
            <a:ext cx="10963656" cy="4786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1.应用动能定理的流程</a:t>
            </a:r>
            <a:endParaRPr lang="en-US" altLang="zh-CN" sz="2400" dirty="0"/>
          </a:p>
        </p:txBody>
      </p:sp>
      <p:pic>
        <p:nvPicPr>
          <p:cNvPr id="4" name="P_5_BD#b844dcd1c?pid=c81057ed5&amp;color=0,0,0&amp;tib=255,255,255&amp;vtp=1" descr="preencoded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9544" y="1773272"/>
            <a:ext cx="5779008" cy="287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P_5_BD#b844dcd1c?sp=1&amp;pid=c81057ed5&amp;color=0,0,0&amp;vtp=1&amp;bbb=1&amp;hb=1"/>
          <p:cNvSpPr/>
          <p:nvPr/>
        </p:nvSpPr>
        <p:spPr>
          <a:xfrm>
            <a:off x="612648" y="4783172"/>
            <a:ext cx="10963656" cy="159639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2.应用动能定理解题应抓好“两状态，一过程”</a:t>
            </a:r>
            <a:r>
              <a:rPr lang="en-US" altLang="zh-CN" sz="2400" b="0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“两状态”即明确研究对象的始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、末</a:t>
            </a:r>
            <a:endParaRPr lang="en-US" altLang="zh-CN" sz="2400" b="0" i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4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状态的速度或动能情况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，“一过程”即明确研究过程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，确定这一过程研究对象的受力</a:t>
            </a:r>
            <a:endParaRPr lang="en-US" altLang="zh-CN" sz="2400" b="0" i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2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情况和位置变化或位移信息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。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5#b844dcd1c?sp=1&amp;pid=c81057ed5&amp;color=0,0,0&amp;vtp=1&amp;bt=1&amp;bbb=1"/>
          <p:cNvSpPr/>
          <p:nvPr/>
        </p:nvSpPr>
        <p:spPr>
          <a:xfrm>
            <a:off x="612648" y="486000"/>
            <a:ext cx="10963656" cy="550799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3</a:t>
            </a:r>
            <a:r>
              <a:rPr lang="en-US" altLang="zh-CN" sz="2400" b="1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.应用动能定理解题应注意的三个问题</a:t>
            </a:r>
            <a:endParaRPr lang="en-US" altLang="zh-CN" sz="2400" b="1" i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marL="0" marR="0" lvl="0" indent="0" defTabSz="914400" rtl="0" eaLnBrk="1" fontAlgn="auto" latinLnBrk="1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（1）动能定理往往用于单个物体的运动过程，由于不涉及加速度及时间，比动力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marL="0" marR="0" lvl="0" indent="0" defTabSz="914400" rtl="0" eaLnBrk="1" fontAlgn="auto" latinLnBrk="1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学研究方法要简捷；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defTabSz="914400" rtl="0" eaLnBrk="1" fontAlgn="auto" latinLnBrk="1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（2）动能定理的表达式是一个标量式，不存在方向的选取问题，当然也就不存在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marL="0" marR="0" lvl="0" indent="0" defTabSz="914400" rtl="0" eaLnBrk="1" fontAlgn="auto" latinLnBrk="1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分量的表达式；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defTabSz="914400" rtl="0" eaLnBrk="1" fontAlgn="auto" latinLnBrk="1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（3）物体在某个运动过程中包含几个运动性质不同的小过程（如加速、减速的过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marL="0" marR="0" lvl="0" indent="0" defTabSz="914400" rtl="0" eaLnBrk="1" fontAlgn="auto" latinLnBrk="1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程）时，可以分段考虑，也可以对全过程考虑，若能对整个过程利用动能定理列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marL="0" marR="0" lvl="0" indent="0" defTabSz="914400" rtl="0" eaLnBrk="1" fontAlgn="auto" latinLnBrk="1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式，则可使问题简化。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对于物体运动过程中有往复运动的情况，物体所受的滑动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marL="0" marR="0" lvl="0" indent="0" defTabSz="914400" rtl="0" eaLnBrk="1" fontAlgn="auto" latinLnBrk="1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摩擦力、空气阻力等方向发生变化，但在每一段上这类力均做负功，若力的大小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marL="0" marR="0" lvl="0" indent="0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不变，则这类力所做的功等于力和路程的乘积，与位移无关。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C_5_BD.38_1#df797f6bf?sp=1&amp;pid=c81057ed5&amp;color=0,0,0&amp;vtp=1&amp;bt=1&amp;bbb=1&amp;hb=1"/>
              <p:cNvSpPr/>
              <p:nvPr/>
            </p:nvSpPr>
            <p:spPr>
              <a:xfrm>
                <a:off x="612648" y="486000"/>
                <a:ext cx="10963656" cy="27097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例1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多选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（2021·辽宁卷·10，6分</a:t>
                </a:r>
                <a:r>
                  <a:rPr lang="en-US" altLang="zh-CN" sz="2400" b="0" i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）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冰滑梯是东北地区体验冰雪运动乐趣的设施之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一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。某冰滑梯的示意图如图所示，螺旋滑道的摩擦可忽略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；倾斜滑道和水平滑道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与同一滑板间的动摩擦因数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𝜇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相同，因滑板不同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𝜇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满足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𝜇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0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≤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𝜇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≤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𝜇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。在设计滑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梯时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，要确保所有游客在倾斜滑道上均减速下滑，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且滑行结束时停在水平滑道上，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以下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𝐿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𝐿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的组合符合设计要求的是(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    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)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QC_5_BD.38_1#df797f6bf?sp=1&amp;pid=c81057ed5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2709799"/>
              </a:xfrm>
              <a:prstGeom prst="rect">
                <a:avLst/>
              </a:prstGeom>
              <a:blipFill rotWithShape="1">
                <a:blip r:embed="rId1"/>
                <a:stretch>
                  <a:fillRect l="-5" t="-8" r="-849" b="-21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C_5_AN.39_1#df797f6bf.bracket?pid=c81057ed5&amp;color=0,0,0&amp;vpa=18&amp;vtp=1&amp;bbb=1"/>
          <p:cNvSpPr/>
          <p:nvPr/>
        </p:nvSpPr>
        <p:spPr>
          <a:xfrm>
            <a:off x="5762467" y="2709770"/>
            <a:ext cx="644525" cy="4786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CD</a:t>
            </a:r>
            <a:endParaRPr lang="en-US" altLang="zh-CN" sz="2400" dirty="0"/>
          </a:p>
        </p:txBody>
      </p:sp>
      <p:pic>
        <p:nvPicPr>
          <p:cNvPr id="4" name="QC_5_BD.38_2#df797f6bf?pid=c81057ed5&amp;color=0,0,0&amp;tib=255,255,255&amp;vtp=1" descr="preencoded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73230" y="3299811"/>
            <a:ext cx="3251636" cy="158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QC_5_BD.38_3#df797f6bf.choices?pid=c81057ed5&amp;color=0,0,0&amp;vtp=1&amp;bbb=1"/>
              <p:cNvSpPr/>
              <p:nvPr/>
            </p:nvSpPr>
            <p:spPr>
              <a:xfrm>
                <a:off x="612648" y="5014311"/>
                <a:ext cx="10963656" cy="12700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000"/>
                  </a:lnSpc>
                  <a:tabLst>
                    <a:tab pos="5589270" algn="l"/>
                  </a:tabLst>
                </a:pP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A.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𝐿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ℎ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𝐿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</m:t>
                        </m:r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ℎ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400" b="0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B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𝐿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4</m:t>
                        </m:r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ℎ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</m:t>
                        </m:r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𝐿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ℎ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</m:t>
                        </m:r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5000"/>
                  </a:lnSpc>
                  <a:tabLst>
                    <a:tab pos="5589270" algn="l"/>
                  </a:tabLst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C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𝐿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4</m:t>
                        </m:r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ℎ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</m:t>
                        </m:r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𝐿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ℎ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</m:t>
                        </m:r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400" b="0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D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𝐿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</m:t>
                        </m:r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ℎ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𝐿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ℎ</m:t>
                        </m:r>
                      </m:num>
                      <m:den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5" name="QC_5_BD.38_3#df797f6bf.choices?pid=c81057ed5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5014311"/>
                <a:ext cx="10963656" cy="1270000"/>
              </a:xfrm>
              <a:prstGeom prst="rect">
                <a:avLst/>
              </a:prstGeom>
              <a:blipFill rotWithShape="1">
                <a:blip r:embed="rId3"/>
                <a:stretch>
                  <a:fillRect l="-5" t="-28" r="2" b="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dir="in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5_AS.40_1#df797f6bf?pid=c81057ed5&amp;color=0,0,0&amp;vtp=1&amp;bt=1&amp;bbb=1"/>
          <p:cNvSpPr/>
          <p:nvPr/>
        </p:nvSpPr>
        <p:spPr>
          <a:xfrm>
            <a:off x="612648" y="486000"/>
            <a:ext cx="10963656" cy="4745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[解析]</a:t>
            </a:r>
            <a:r>
              <a:rPr lang="en-US" altLang="zh-CN" sz="2400" b="1" i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根据题意可知，若要符合设计要求，必须同时满足以下条件：</a:t>
            </a:r>
            <a:endParaRPr lang="en-US" altLang="zh-CN" sz="2400" dirty="0"/>
          </a:p>
        </p:txBody>
      </p:sp>
      <p:pic>
        <p:nvPicPr>
          <p:cNvPr id="3" name="QC_5_AS.40_2#df797f6bf?pid=c81057ed5&amp;color=0,0,0&amp;tib=255,255,255&amp;vtp=1" descr="preencoded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0936" y="1091282"/>
            <a:ext cx="1261872" cy="134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QC_5_AS.40_3#df797f6bf?pid=c81057ed5&amp;color=0,0,0&amp;vtp=1&amp;bbb=1&amp;hb=1"/>
              <p:cNvSpPr/>
              <p:nvPr/>
            </p:nvSpPr>
            <p:spPr>
              <a:xfrm>
                <a:off x="612648" y="2564482"/>
                <a:ext cx="10963656" cy="29464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①所有游客在倾斜滑道上均减速下滑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设倾斜滑道倾角为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𝛼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，对游客和滑板整体进行受力分析如图所示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,则有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0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𝜇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𝑚𝑔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cos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𝛼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&gt;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𝑚𝑔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sin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𝛼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，得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𝜇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&gt;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tan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𝛼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，即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𝜇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&gt;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ℎ</m:t>
                        </m:r>
                      </m:num>
                      <m:den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，而不同滑板有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𝜇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0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≤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𝜇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≤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𝜇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0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则有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ℎ</m:t>
                        </m:r>
                      </m:num>
                      <m:den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&lt;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𝜇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，故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𝐿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&gt;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ℎ</m:t>
                        </m:r>
                      </m:num>
                      <m:den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②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滑行结束时停在水平滑道上</a:t>
                </a:r>
                <a:endParaRPr lang="en-US" altLang="zh-CN" sz="2400" dirty="0"/>
              </a:p>
              <a:p>
                <a:pPr latinLnBrk="1">
                  <a:lnSpc>
                    <a:spcPct val="150000"/>
                  </a:lnSpc>
                </a:pPr>
                <a:endParaRPr lang="en-US" altLang="zh-CN" sz="2400" dirty="0"/>
              </a:p>
            </p:txBody>
          </p:sp>
        </mc:Choice>
        <mc:Fallback>
          <p:sp>
            <p:nvSpPr>
              <p:cNvPr id="4" name="QC_5_AS.40_3#df797f6bf?pid=c81057ed5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2564482"/>
                <a:ext cx="10963656" cy="2946400"/>
              </a:xfrm>
              <a:prstGeom prst="rect">
                <a:avLst/>
              </a:prstGeom>
              <a:blipFill rotWithShape="1">
                <a:blip r:embed="rId2"/>
                <a:stretch>
                  <a:fillRect l="-5" t="-12" r="2" b="-186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build="p"/>
      <p:bldP spid="4" grpId="0" animBg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C_5_AS.40_3#df797f6bf?pid=c81057ed5&amp;color=0,0,0&amp;vtp=1&amp;bbb=1&amp;hb=1"/>
              <p:cNvSpPr/>
              <p:nvPr/>
            </p:nvSpPr>
            <p:spPr>
              <a:xfrm>
                <a:off x="612648" y="486000"/>
                <a:ext cx="10963656" cy="27900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此条件可理解为动摩擦因数为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𝜇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时不能停在倾斜滑道上，动摩擦因数为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𝜇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时不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能冲出水平滑道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，即速度为零时的最远位置在水平滑道的末端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，则有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𝑚𝑔ℎ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≤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𝜇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0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𝑚𝑔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cos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𝛼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⋅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𝑥</m:t>
                        </m:r>
                      </m:e>
                      <m:sub>
                        <m:r>
                          <a:rPr lang="en-US" altLang="zh-CN" sz="2400" baseline="-10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斜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+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𝜇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0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𝑚𝑔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𝐿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𝑚𝑔ℎ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≥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𝜇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0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𝑚𝑔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cos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𝛼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⋅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𝑥</m:t>
                        </m:r>
                      </m:e>
                      <m:sub>
                        <m:r>
                          <a:rPr lang="en-US" altLang="zh-CN" sz="2400" baseline="-10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斜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𝐿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𝑥</m:t>
                        </m:r>
                      </m:e>
                      <m:sub>
                        <m:r>
                          <a:rPr lang="en-US" altLang="zh-CN" sz="2400" baseline="-10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斜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cos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𝛼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，联立可得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ℎ</m:t>
                        </m:r>
                      </m:num>
                      <m:den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&lt;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𝐿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≤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5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ℎ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</m:t>
                        </m:r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𝐿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+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𝐿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≥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ℎ</m:t>
                        </m:r>
                      </m:num>
                      <m:den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，将选项数据代入可得，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C、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D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正确.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QC_5_AS.40_3#df797f6bf?pid=c81057ed5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2790000"/>
              </a:xfrm>
              <a:prstGeom prst="rect">
                <a:avLst/>
              </a:prstGeom>
              <a:blipFill rotWithShape="1">
                <a:blip r:embed="rId1"/>
                <a:stretch>
                  <a:fillRect l="-5" t="-8" r="-849" b="-19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C_5_BD.41_1#f7ec2d873?pid=c81057ed5&amp;color=0,0,0&amp;vtp=1&amp;bt=1&amp;bbb=1&amp;hb=1"/>
              <p:cNvSpPr/>
              <p:nvPr/>
            </p:nvSpPr>
            <p:spPr>
              <a:xfrm>
                <a:off x="612648" y="486000"/>
                <a:ext cx="10963656" cy="27097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迁移应用1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如图所示，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𝐴𝐵𝐶𝐷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是一个盆式容器，盆内侧壁与盆底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𝐵𝐶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的连接处都是一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段与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𝐵𝐶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相切的圆弧，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𝐵𝐶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是水平的，其距离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𝑑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50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。盆边缘的高度为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ℎ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30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。在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处放一个质量为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的小物块并让其从静止开始下滑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。已知盆内侧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壁是光滑的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，而盆底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𝐵𝐶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面与小物块间的动摩擦因数为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𝜇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10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。小物块在盆内来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回滑动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，最后停下来，则停的地点到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的距离为(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   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)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QC_5_BD.41_1#f7ec2d873?pid=c81057ed5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2709799"/>
              </a:xfrm>
              <a:prstGeom prst="rect">
                <a:avLst/>
              </a:prstGeom>
              <a:blipFill rotWithShape="1">
                <a:blip r:embed="rId1"/>
                <a:stretch>
                  <a:fillRect l="-5" t="-8" r="-386" b="-21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C_5_AN.42_1#f7ec2d873.bracket?pid=c81057ed5&amp;color=0,0,0&amp;vpa=19&amp;vtp=1"/>
          <p:cNvSpPr/>
          <p:nvPr/>
        </p:nvSpPr>
        <p:spPr>
          <a:xfrm>
            <a:off x="7225633" y="2709770"/>
            <a:ext cx="441325" cy="4786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D</a:t>
            </a:r>
            <a:endParaRPr lang="en-US" altLang="zh-CN" sz="2400" dirty="0"/>
          </a:p>
        </p:txBody>
      </p:sp>
      <p:pic>
        <p:nvPicPr>
          <p:cNvPr id="4" name="QC_5_BD.41_2#f7ec2d873?pid=c81057ed5&amp;color=0,0,0&amp;tib=255,255,255&amp;vtp=1" descr="preencoded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70832" y="3299811"/>
            <a:ext cx="3447288" cy="216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QC_5_BD.41_3#f7ec2d873.choices?pid=c81057ed5&amp;color=0,0,0&amp;vtp=1&amp;bbb=1"/>
              <p:cNvSpPr/>
              <p:nvPr/>
            </p:nvSpPr>
            <p:spPr>
              <a:xfrm>
                <a:off x="612648" y="5598511"/>
                <a:ext cx="10963656" cy="4745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4200"/>
                  </a:lnSpc>
                  <a:tabLst>
                    <a:tab pos="2988310" algn="l"/>
                    <a:tab pos="5951220" algn="l"/>
                    <a:tab pos="8927465" algn="l"/>
                  </a:tabLst>
                </a:pP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A.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50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</m:oMath>
                </a14:m>
                <a:r>
                  <a:rPr lang="en-US" altLang="zh-CN" sz="2400" b="0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B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25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</m:oMath>
                </a14:m>
                <a:r>
                  <a:rPr lang="en-US" altLang="zh-CN" sz="2400" b="0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C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10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D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0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5" name="QC_5_BD.41_3#f7ec2d873.choices?pid=c81057ed5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5598511"/>
                <a:ext cx="10963656" cy="474599"/>
              </a:xfrm>
              <a:prstGeom prst="rect">
                <a:avLst/>
              </a:prstGeom>
              <a:blipFill rotWithShape="1">
                <a:blip r:embed="rId3"/>
                <a:stretch>
                  <a:fillRect l="-5" t="-74" r="2" b="-123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C_5_AS.43_1#f7ec2d873?pid=c81057ed5&amp;color=0,0,0&amp;vtp=1&amp;bt=1&amp;bbb=1&amp;hb=1"/>
              <p:cNvSpPr/>
              <p:nvPr/>
            </p:nvSpPr>
            <p:spPr>
              <a:xfrm>
                <a:off x="612648" y="486000"/>
                <a:ext cx="10963656" cy="21550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设小物块在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𝐵𝐶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面通过的总路程为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𝑠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，由于只有水平面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𝐵𝐶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和小物块间存在摩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擦力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，则小物块从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点开始运动到最终静止，摩擦力做功为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−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𝜇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𝑚𝑔𝑠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，而重力做功与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路径无关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，由动能定理得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𝑚𝑔ℎ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−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𝜇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𝑚𝑔𝑠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−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，解得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𝑠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3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。由于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𝑑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50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所以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，小物块在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𝐵𝐶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段经过3次往复运动后，又回到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点，故选D</a:t>
                </a:r>
                <a:r>
                  <a:rPr lang="zh-CN" altLang="en-US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</a:t>
                </a:r>
                <a:endParaRPr lang="zh-CN" altLang="en-US" sz="2400" b="0" i="0" dirty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</p:txBody>
          </p:sp>
        </mc:Choice>
        <mc:Fallback>
          <p:sp>
            <p:nvSpPr>
              <p:cNvPr id="2" name="QC_5_AS.43_1#f7ec2d873?pid=c81057ed5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2155000"/>
              </a:xfrm>
              <a:prstGeom prst="rect">
                <a:avLst/>
              </a:prstGeom>
              <a:blipFill rotWithShape="1">
                <a:blip r:embed="rId1"/>
                <a:stretch>
                  <a:fillRect l="-5" t="-10" r="-409" b="-25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C_5_BD.44_1#617f91b42?pid=c81057ed5&amp;color=0,0,0&amp;vtp=1&amp;bt=1&amp;bbb=1&amp;hb=1"/>
              <p:cNvSpPr/>
              <p:nvPr/>
            </p:nvSpPr>
            <p:spPr>
              <a:xfrm>
                <a:off x="612648" y="486000"/>
                <a:ext cx="10963656" cy="27097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迁移应用2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多选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如图所示，在竖直平面内有一粗糙程度处处相同的轨道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，由水平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轨道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𝐴𝐵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和四分之一圆弧轨道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𝐵𝐶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两部分相切构成。一质量为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𝑚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的物块从轨道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𝐴𝐵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上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𝑃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点以水平速度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向左运动，恰好到达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𝐶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点，而后又刚好滑回到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𝑃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点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。若换成质量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、材料相同的物块，仍从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𝑃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点以水平速度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向左运动，物块均可视为质点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，则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(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    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)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QC_5_BD.44_1#617f91b42?pid=c81057ed5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2709799"/>
              </a:xfrm>
              <a:prstGeom prst="rect">
                <a:avLst/>
              </a:prstGeom>
              <a:blipFill rotWithShape="1">
                <a:blip r:embed="rId1"/>
                <a:stretch>
                  <a:fillRect l="-5" t="-8" r="-415" b="-21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C_5_AN.45_1#617f91b42.bracket?pid=c81057ed5&amp;color=0,0,0&amp;vpa=20&amp;vtp=1&amp;bbb=1"/>
          <p:cNvSpPr/>
          <p:nvPr/>
        </p:nvSpPr>
        <p:spPr>
          <a:xfrm>
            <a:off x="896016" y="2709770"/>
            <a:ext cx="644525" cy="4786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AC</a:t>
            </a:r>
            <a:endParaRPr lang="en-US" altLang="zh-CN" sz="2400" dirty="0"/>
          </a:p>
        </p:txBody>
      </p:sp>
      <p:pic>
        <p:nvPicPr>
          <p:cNvPr id="4" name="QC_5_BD.44_2#617f91b42?htil=2&amp;pid=c81057ed5&amp;color=0,0,0&amp;tib=255,255,255&amp;vtp=1" descr="preencoded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65750" y="3299811"/>
            <a:ext cx="4471416" cy="156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QC_5_BD.44_3#617f91b42.choices?htil=2&amp;pid=c81057ed5&amp;color=0,0,0&amp;vtp=1&amp;bbb=1&amp;hb=1"/>
              <p:cNvSpPr/>
              <p:nvPr/>
            </p:nvSpPr>
            <p:spPr>
              <a:xfrm>
                <a:off x="612648" y="3172811"/>
                <a:ext cx="6400800" cy="271399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A.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若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&gt;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𝑚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，则物块也一定能到达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𝐶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点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B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若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&lt;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𝑚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，则物块能越过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𝐶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点向上运动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C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无论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多大，物块均能滑回到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𝑃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点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D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质量为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𝑚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的物块沿轨道向左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、向右滑行过程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中因摩擦产生的热量相等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5" name="QC_5_BD.44_3#617f91b42.choices?htil=2&amp;pid=c81057ed5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3172811"/>
                <a:ext cx="6400800" cy="2713990"/>
              </a:xfrm>
              <a:prstGeom prst="rect">
                <a:avLst/>
              </a:prstGeom>
              <a:blipFill rotWithShape="1">
                <a:blip r:embed="rId3"/>
                <a:stretch>
                  <a:fillRect l="-8" t="-13" r="-250" b="-19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C_5_AS.46_1#617f91b42?pid=c81057ed5&amp;color=0,0,0&amp;vtp=1&amp;bt=1&amp;bbb=1&amp;hb=1"/>
              <p:cNvSpPr/>
              <p:nvPr/>
            </p:nvSpPr>
            <p:spPr>
              <a:xfrm>
                <a:off x="612648" y="486000"/>
                <a:ext cx="10963656" cy="33615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物块在圆弧轨道上做圆周运动，如图所示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，根据向心力公式有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N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−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𝑚𝑔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cos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𝜃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，此时的摩擦力大小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𝑓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𝜇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N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𝜇</m:t>
                    </m:r>
                    <m:d>
                      <m:d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d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𝑚𝑔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cos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 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𝜃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+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𝑚</m:t>
                        </m:r>
                        <m:f>
                          <m:f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zh-CN" sz="2400" b="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34" charset="-12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b="0" i="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34" charset="-12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en-US" altLang="zh-CN" sz="2400" b="0" i="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34" charset="-12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𝑅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，在水平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轨道上摩擦力大小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𝑓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′=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𝜇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𝐹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′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N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𝜇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𝑚𝑔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，对全过程根据动能定理列方程式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，两边质量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可以消去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，因此无论质量大小，均能到达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𝐶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点再返回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𝑃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点；在圆弧轨道上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，经同一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位置时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，向左运动的速度大，对轨道的压力大，摩擦力大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，因此向左运动时产生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的热量多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。故选A、C。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QC_5_AS.46_1#617f91b42?pid=c81057ed5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3361500"/>
              </a:xfrm>
              <a:prstGeom prst="rect">
                <a:avLst/>
              </a:prstGeom>
              <a:blipFill rotWithShape="1">
                <a:blip r:embed="rId1"/>
                <a:stretch>
                  <a:fillRect l="-5" t="-7" r="-310" b="-16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QC_5_AS.46_2#617f91b42?pid=c81057ed5&amp;color=0,0,0&amp;tib=255,255,255&amp;vtp=1" descr="preencoded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0936" y="3947512"/>
            <a:ext cx="4233672" cy="180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4_BD#9cb285098?pid=d33c4e197&amp;color=0,0,0&amp;vtp=1&amp;bt=1&amp;bbb=1"/>
          <p:cNvSpPr/>
          <p:nvPr/>
        </p:nvSpPr>
        <p:spPr>
          <a:xfrm>
            <a:off x="612648" y="486000"/>
            <a:ext cx="10963656" cy="10414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200"/>
              </a:lnSpc>
            </a:pPr>
            <a:r>
              <a:rPr lang="en-US" altLang="zh-CN" sz="30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考点三</a:t>
            </a:r>
            <a:r>
              <a:rPr lang="en-US" altLang="zh-CN" sz="30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30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动能定理与图像的综合问题</a:t>
            </a:r>
            <a:endParaRPr lang="en-US" altLang="zh-CN" sz="3000" dirty="0"/>
          </a:p>
        </p:txBody>
      </p:sp>
      <p:sp>
        <p:nvSpPr>
          <p:cNvPr id="3" name="P_5#b2bca4984?sp=1&amp;pid=9cb285098&amp;color=0,0,0&amp;vtp=1&amp;bbb=1"/>
          <p:cNvSpPr/>
          <p:nvPr/>
        </p:nvSpPr>
        <p:spPr>
          <a:xfrm>
            <a:off x="612648" y="1155563"/>
            <a:ext cx="10963656" cy="4786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1.常与动能定理结合的五类图像</a:t>
            </a:r>
            <a:endParaRPr lang="en-US" altLang="zh-CN" sz="2400" dirty="0"/>
          </a:p>
        </p:txBody>
      </p:sp>
      <p:pic>
        <p:nvPicPr>
          <p:cNvPr id="4" name="P_5_BD#b2bca4984?pid=9cb285098&amp;color=0,0,0&amp;tib=255,255,255&amp;vtp=1" descr="preencoded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12464" y="1773272"/>
            <a:ext cx="4773168" cy="460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5#b2bca4984?sp=1&amp;pid=9cb285098&amp;color=0,0,0&amp;vtp=1&amp;bt=1&amp;bbb=1"/>
          <p:cNvSpPr/>
          <p:nvPr/>
        </p:nvSpPr>
        <p:spPr>
          <a:xfrm>
            <a:off x="612648" y="486000"/>
            <a:ext cx="10963656" cy="4786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2.解决物理图像问题的基本步骤</a:t>
            </a:r>
            <a:endParaRPr lang="en-US" altLang="zh-CN" sz="2400" dirty="0"/>
          </a:p>
        </p:txBody>
      </p:sp>
      <p:pic>
        <p:nvPicPr>
          <p:cNvPr id="3" name="P_5_BD#b2bca4984?pid=9cb285098&amp;color=0,0,0&amp;tib=255,255,255&amp;vtp=1" descr="preencoded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46704" y="1103982"/>
            <a:ext cx="5504688" cy="394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C_5_BD.47_1#2bc982cc3?pid=9cb285098&amp;color=0,0,0&amp;vtp=1&amp;bt=1&amp;bbb=1&amp;hb=1"/>
              <p:cNvSpPr/>
              <p:nvPr/>
            </p:nvSpPr>
            <p:spPr>
              <a:xfrm>
                <a:off x="612648" y="486000"/>
                <a:ext cx="10963656" cy="15921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例2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（2023·浙江6月选考卷·3，3分）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铅球被水平推出后的运动过程中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，不计空气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阻力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，下列关于铅球在空中运动时的加速度大小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𝑎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、速度大小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𝑣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、动能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k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和机械能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𝐸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 b="0" i="0" kern="0" spc="-99900">
                  <a:solidFill>
                    <a:srgbClr val="FFFFFF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随运动时间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𝑡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的变化关系中，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正确的是(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   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)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QC_5_BD.47_1#2bc982cc3?pid=9cb285098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1592199"/>
              </a:xfrm>
              <a:prstGeom prst="rect">
                <a:avLst/>
              </a:prstGeom>
              <a:blipFill rotWithShape="1">
                <a:blip r:embed="rId1"/>
                <a:stretch>
                  <a:fillRect l="-5" t="-14" r="2" b="-36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C_5_AN.48_1#2bc982cc3.bracket?pid=9cb285098&amp;color=0,0,0&amp;vpa=21&amp;vtp=1"/>
          <p:cNvSpPr/>
          <p:nvPr/>
        </p:nvSpPr>
        <p:spPr>
          <a:xfrm>
            <a:off x="5926296" y="1592170"/>
            <a:ext cx="441325" cy="4786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D</a:t>
            </a:r>
            <a:endParaRPr lang="en-US" altLang="zh-CN" sz="2400" dirty="0"/>
          </a:p>
        </p:txBody>
      </p:sp>
      <p:sp>
        <p:nvSpPr>
          <p:cNvPr id="4" name="QC_5_BD.47_2#2bc982cc3.choices?pid=9cb285098&amp;color=0,0,0&amp;vtp=1&amp;bbb=1"/>
          <p:cNvSpPr/>
          <p:nvPr/>
        </p:nvSpPr>
        <p:spPr>
          <a:xfrm>
            <a:off x="612648" y="2148365"/>
            <a:ext cx="10963656" cy="1152271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10300"/>
              </a:lnSpc>
              <a:tabLst>
                <a:tab pos="2791460" algn="l"/>
                <a:tab pos="5608320" algn="l"/>
                <a:tab pos="8387715" algn="l"/>
              </a:tabLst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A</a:t>
            </a:r>
            <a:r>
              <a:rPr lang="en-US" altLang="zh-CN" sz="2400" b="1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.</a:t>
            </a:r>
            <a:r>
              <a:rPr lang="en-US" altLang="zh-CN" sz="24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5750" b="0" i="0" kern="0" spc="-99900">
                <a:solidFill>
                  <a:srgbClr val="FFFFFF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 </a:t>
            </a:r>
            <a:r>
              <a:rPr lang="en-US" altLang="zh-CN" sz="900" b="0" i="0" kern="0">
                <a:solidFill>
                  <a:srgbClr val="FFFFFF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34" charset="-120"/>
              </a:rPr>
              <a:t>                    </a:t>
            </a:r>
            <a:r>
              <a:rPr lang="en-US" altLang="zh-CN" sz="2400" b="0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400" b="1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B.</a:t>
            </a:r>
            <a:r>
              <a:rPr lang="en-US" altLang="zh-CN" sz="24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0" i="0" kern="0" spc="-99900">
                <a:solidFill>
                  <a:srgbClr val="FFFFFF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 </a:t>
            </a:r>
            <a:r>
              <a:rPr lang="en-US" altLang="zh-CN" sz="900" b="0" i="0" kern="0">
                <a:solidFill>
                  <a:srgbClr val="FFFFFF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34" charset="-120"/>
              </a:rPr>
              <a:t>                     </a:t>
            </a:r>
            <a:r>
              <a:rPr lang="en-US" altLang="zh-CN" sz="2400" b="0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400" b="1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C.</a:t>
            </a:r>
            <a:r>
              <a:rPr lang="en-US" altLang="zh-CN" sz="24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0" i="0" kern="0" spc="-99900">
                <a:solidFill>
                  <a:srgbClr val="FFFFFF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 </a:t>
            </a:r>
            <a:r>
              <a:rPr lang="en-US" altLang="zh-CN" sz="900" b="0" i="0" kern="0">
                <a:solidFill>
                  <a:srgbClr val="FFFFFF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34" charset="-120"/>
              </a:rPr>
              <a:t>                    </a:t>
            </a:r>
            <a:r>
              <a:rPr lang="en-US" altLang="zh-CN" sz="2400" b="0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400" b="1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D.</a:t>
            </a:r>
            <a:r>
              <a:rPr lang="en-US" altLang="zh-CN" sz="24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0" i="0" kern="0" spc="-99900">
                <a:solidFill>
                  <a:srgbClr val="FFFFFF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 </a:t>
            </a:r>
            <a:r>
              <a:rPr lang="en-US" altLang="zh-CN" sz="900" b="0" i="0" kern="0">
                <a:solidFill>
                  <a:srgbClr val="FFFFFF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34" charset="-120"/>
              </a:rPr>
              <a:t>                    </a:t>
            </a:r>
            <a:endParaRPr lang="en-US" altLang="zh-CN" sz="900" dirty="0">
              <a:latin typeface="宋体" panose="02010600030101010101" pitchFamily="2" charset="-122"/>
            </a:endParaRPr>
          </a:p>
        </p:txBody>
      </p:sp>
      <p:pic>
        <p:nvPicPr>
          <p:cNvPr id="5" name="QC_5_BD.47_2#2bc982cc3.choice_image?pid=9cb285098&amp;color=0,0,0&amp;tib=255,255,255&amp;iip=1&amp;vtp=1" descr="preencoded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3530" y="2144111"/>
            <a:ext cx="1143000" cy="116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6" name="QC_5_BD.47_2#2bc982cc3.choice_image?pid=9cb285098&amp;color=0,0,0&amp;tib=255,255,255&amp;iip=2&amp;vtp=1" descr="preencode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61531" y="2144111"/>
            <a:ext cx="1152144" cy="116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7" name="QC_5_BD.47_2#2bc982cc3.choice_image?pid=9cb285098&amp;color=0,0,0&amp;tib=255,255,255&amp;iip=3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81629" y="2144111"/>
            <a:ext cx="1124712" cy="116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8" name="QC_5_BD.47_2#2bc982cc3.choice_image?pid=9cb285098&amp;color=0,0,0&amp;tib=255,255,255&amp;iip=4&amp;vtp=1" descr="preencoded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55817" y="2144111"/>
            <a:ext cx="1133856" cy="116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QC_5_AS.49_1#2bc982cc3?pid=9cb285098&amp;color=0,0,0&amp;vtp=1&amp;bbb=1&amp;hb=1"/>
              <p:cNvSpPr/>
              <p:nvPr/>
            </p:nvSpPr>
            <p:spPr>
              <a:xfrm>
                <a:off x="612648" y="3307748"/>
                <a:ext cx="10963656" cy="25019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铅球被水平推出，不计空气阻力，则其做平抛运动，仅受重力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，即加速度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为重力加速度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，且保持不变，则铅球的机械能保持不变，A错误，D正确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。设初速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65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度为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，则运动时间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𝑡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后，铅球的速度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𝑣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p>
                        </m:sSub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sz="2400" b="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34" charset="-12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400" b="0" i="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34" charset="-120"/>
                                  </a:rPr>
                                  <m:t>𝑔𝑡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，B错误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。铅球的动能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k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[</m:t>
                    </m:r>
                    <m:sSubSup>
                      <m:sSub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Sup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0</m:t>
                        </m:r>
                      </m:sub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bSup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+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d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𝑔𝑡</m:t>
                            </m:r>
                          </m:e>
                        </m:d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p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]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，C错误。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9" name="QC_5_AS.49_1#2bc982cc3?pid=9cb285098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3307748"/>
                <a:ext cx="10963656" cy="2501900"/>
              </a:xfrm>
              <a:prstGeom prst="rect">
                <a:avLst/>
              </a:prstGeom>
              <a:blipFill rotWithShape="1">
                <a:blip r:embed="rId6"/>
                <a:stretch>
                  <a:fillRect l="-5" t="-1" r="2" b="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  <p:bldP spid="9" grpId="0" animBg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C_5_BD.50_1#5f8893f15?pid=9cb285098&amp;color=0,0,0&amp;vtp=1&amp;bt=1&amp;bbb=1&amp;hb=1"/>
              <p:cNvSpPr/>
              <p:nvPr/>
            </p:nvSpPr>
            <p:spPr>
              <a:xfrm>
                <a:off x="612648" y="486000"/>
                <a:ext cx="10963656" cy="2150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迁移应用3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多选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（2023·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新课标卷·20，6分）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一质量为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kg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的物体在水平拉力的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作用下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，由静止开始在水平地面上沿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𝑥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轴运动，出发点为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𝑥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轴零点，拉力做的功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𝑊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 b="0" i="0" kern="0" spc="-99900">
                  <a:solidFill>
                    <a:srgbClr val="FFFFFF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与物体坐标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𝑥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的关系如图所示。物体与水平地面间的动摩擦因数为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4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，重力加速度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大小取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10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下列说法正确的是(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   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)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QC_5_BD.50_1#5f8893f15?pid=9cb285098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2150999"/>
              </a:xfrm>
              <a:prstGeom prst="rect">
                <a:avLst/>
              </a:prstGeom>
              <a:blipFill rotWithShape="1">
                <a:blip r:embed="rId1"/>
                <a:stretch>
                  <a:fillRect l="-5" t="-10" r="-415" b="-27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C_5_AN.51_1#5f8893f15.bracket?pid=9cb285098&amp;color=0,0,0&amp;vpa=22&amp;vtp=1&amp;bbb=1"/>
          <p:cNvSpPr/>
          <p:nvPr/>
        </p:nvSpPr>
        <p:spPr>
          <a:xfrm>
            <a:off x="5579205" y="2150970"/>
            <a:ext cx="627063" cy="4786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BC</a:t>
            </a:r>
            <a:endParaRPr lang="en-US" altLang="zh-CN" sz="2400" dirty="0"/>
          </a:p>
        </p:txBody>
      </p:sp>
      <p:pic>
        <p:nvPicPr>
          <p:cNvPr id="4" name="QC_5_BD.50_2#5f8893f15?htil=3&amp;pid=9cb285098&amp;color=0,0,0&amp;tib=255,255,255&amp;vtp=1" descr="preencoded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16248" y="2753711"/>
            <a:ext cx="2660904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QC_5_BD.50_3#5f8893f15.choices?htil=3&amp;pid=9cb285098&amp;color=0,0,0&amp;vtp=1&amp;bbb=1&amp;hb=1"/>
              <p:cNvSpPr/>
              <p:nvPr/>
            </p:nvSpPr>
            <p:spPr>
              <a:xfrm>
                <a:off x="612648" y="2626711"/>
                <a:ext cx="8220456" cy="268389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A.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在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𝑥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时，拉力的功率为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6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W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B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在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𝑥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4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时，物体的动能为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J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C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从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𝑥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运动到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𝑥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，物体克服摩擦力做的功为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8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J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D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从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𝑥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运动到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𝑥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4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的过程中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，物体的动量最大为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0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kg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⋅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5" name="QC_5_BD.50_3#5f8893f15.choices?htil=3&amp;pid=9cb285098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2626711"/>
                <a:ext cx="8220456" cy="2683891"/>
              </a:xfrm>
              <a:prstGeom prst="rect">
                <a:avLst/>
              </a:prstGeom>
              <a:blipFill rotWithShape="1">
                <a:blip r:embed="rId3"/>
                <a:stretch>
                  <a:fillRect l="-6" t="-13" r="3" b="-21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2#e1fc2fbb3.fixed?pid=3a1d92828&amp;color=0,0,0&amp;vtp=1&amp;bbb=1"/>
          <p:cNvSpPr/>
          <p:nvPr/>
        </p:nvSpPr>
        <p:spPr>
          <a:xfrm>
            <a:off x="0" y="1316736"/>
            <a:ext cx="12188952" cy="76809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5400"/>
              </a:lnSpc>
            </a:pPr>
            <a:r>
              <a:rPr lang="en-US" altLang="zh-CN" sz="4400" b="1" i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第六章</a:t>
            </a:r>
            <a:r>
              <a:rPr lang="en-US" altLang="zh-CN" sz="44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4400" b="1" i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机械能</a:t>
            </a:r>
            <a:endParaRPr lang="en-US" altLang="zh-CN" sz="4400" dirty="0"/>
          </a:p>
        </p:txBody>
      </p:sp>
      <p:sp>
        <p:nvSpPr>
          <p:cNvPr id="3" name="C_2#e1fc2fbb3"/>
          <p:cNvSpPr/>
          <p:nvPr/>
        </p:nvSpPr>
        <p:spPr>
          <a:xfrm>
            <a:off x="2670048" y="2450592"/>
            <a:ext cx="6766560" cy="9144"/>
          </a:xfrm>
          <a:prstGeom prst="line">
            <a:avLst/>
          </a:prstGeom>
          <a:noFill/>
          <a:ln w="28575">
            <a:solidFill>
              <a:srgbClr val="7F7F7F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" name="C_2#e1fc2fbb3.fixed?pid=3a1d92828&amp;color=0,0,0&amp;vtp=1&amp;bbb=1"/>
          <p:cNvSpPr/>
          <p:nvPr/>
        </p:nvSpPr>
        <p:spPr>
          <a:xfrm>
            <a:off x="0" y="2734056"/>
            <a:ext cx="12188952" cy="68580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4200"/>
              </a:lnSpc>
            </a:pPr>
            <a:r>
              <a:rPr lang="en-US" altLang="zh-CN" sz="3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第2讲</a:t>
            </a:r>
            <a:r>
              <a:rPr lang="en-US" altLang="zh-CN" sz="3400" b="0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3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动能和动能定理</a:t>
            </a:r>
            <a:endParaRPr lang="en-US" altLang="zh-CN" sz="3380" dirty="0"/>
          </a:p>
        </p:txBody>
      </p:sp>
    </p:spTree>
  </p:cSld>
  <p:clrMapOvr>
    <a:masterClrMapping/>
  </p:clrMapOvr>
  <p:transition>
    <p:split dir="in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C_5_AS.52_1#5f8893f15?pid=9cb285098&amp;color=0,0,0&amp;vtp=1&amp;bt=1&amp;bbb=1&amp;hb=1"/>
              <p:cNvSpPr/>
              <p:nvPr/>
            </p:nvSpPr>
            <p:spPr>
              <a:xfrm>
                <a:off x="612648" y="486000"/>
                <a:ext cx="10963656" cy="33528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由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𝑊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−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𝑥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图可知，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∼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，拉力为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𝑘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6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N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∼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4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，拉力为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𝑘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3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N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𝑓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𝜇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𝑚𝑔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4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N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，当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𝑥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时，由动能定理知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𝑊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−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𝑓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</m:t>
                    </m:r>
                    <m:sSubSup>
                      <m:sSub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Sup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，拉力的功率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𝑃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12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W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，故A错误。当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𝑥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4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时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，由动能定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理知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𝑊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4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−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𝑓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4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k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k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J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，故B正确。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∼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𝑊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克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𝑓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8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J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，故C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正确。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&gt;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𝑓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&lt;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𝑓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，故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𝑥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时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𝑣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最大，动量最大，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∼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，由动能定理知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𝑊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−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𝑓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</m:t>
                    </m:r>
                    <m:sSubSup>
                      <m:sSub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Sup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max</m:t>
                        </m:r>
                      </m:sub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max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radPr>
                      <m:deg/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e>
                    </m:rad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max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max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radPr>
                      <m:deg/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e>
                    </m:rad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kg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⋅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，故D错误。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QC_5_AS.52_1#5f8893f15?pid=9cb285098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3352800"/>
              </a:xfrm>
              <a:prstGeom prst="rect">
                <a:avLst/>
              </a:prstGeom>
              <a:blipFill rotWithShape="1">
                <a:blip r:embed="rId1"/>
                <a:stretch>
                  <a:fillRect l="-5" t="-7" r="-5772" b="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C_5_BD.53_1#6f54f2cc4?pid=9cb285098&amp;color=0,0,0&amp;vtp=1&amp;bt=1&amp;bbb=1&amp;hb=1"/>
              <p:cNvSpPr/>
              <p:nvPr/>
            </p:nvSpPr>
            <p:spPr>
              <a:xfrm>
                <a:off x="612648" y="486000"/>
                <a:ext cx="10963656" cy="15921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迁移应用4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两物体分别在水平恒力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的作用下沿水平面运动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，先后撤去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后，两物体最终停下，它们的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𝑣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−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𝑡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图像如图所示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。已知两物体与水平面间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的滑动摩擦力大小相等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则下列说法正确的是(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   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)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QC_5_BD.53_1#6f54f2cc4?pid=9cb285098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1592199"/>
              </a:xfrm>
              <a:prstGeom prst="rect">
                <a:avLst/>
              </a:prstGeom>
              <a:blipFill rotWithShape="1">
                <a:blip r:embed="rId1"/>
                <a:stretch>
                  <a:fillRect l="-5" t="-14" r="2" b="-36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C_5_AN.54_1#6f54f2cc4.bracket?pid=9cb285098&amp;color=0,0,0&amp;vpa=23&amp;vtp=1"/>
          <p:cNvSpPr/>
          <p:nvPr/>
        </p:nvSpPr>
        <p:spPr>
          <a:xfrm>
            <a:off x="7030117" y="1592170"/>
            <a:ext cx="423863" cy="4786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C</a:t>
            </a:r>
            <a:endParaRPr lang="en-US" altLang="zh-CN" sz="2400" dirty="0"/>
          </a:p>
        </p:txBody>
      </p:sp>
      <p:pic>
        <p:nvPicPr>
          <p:cNvPr id="4" name="QC_5_BD.53_2#6f54f2cc4?htil=4&amp;pid=9cb285098&amp;color=0,0,0&amp;tib=255,255,255&amp;vtp=1" descr="preencoded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28126" y="2207611"/>
            <a:ext cx="4032504" cy="218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QC_5_BD.53_3#6f54f2cc4.choices?htil=4&amp;pid=9cb285098&amp;color=0,0,0&amp;vtp=1&amp;bbb=1"/>
              <p:cNvSpPr/>
              <p:nvPr/>
            </p:nvSpPr>
            <p:spPr>
              <a:xfrm>
                <a:off x="612648" y="2080611"/>
                <a:ext cx="6848856" cy="214503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A.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大小之比为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: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B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对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做功之比为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: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C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质量之比为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: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D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全过程中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克服摩擦力做功之比为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: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5" name="QC_5_BD.53_3#6f54f2cc4.choices?htil=4&amp;pid=9cb285098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2080611"/>
                <a:ext cx="6848856" cy="2145030"/>
              </a:xfrm>
              <a:prstGeom prst="rect">
                <a:avLst/>
              </a:prstGeom>
              <a:blipFill rotWithShape="1">
                <a:blip r:embed="rId3"/>
                <a:stretch>
                  <a:fillRect l="-7" t="-16" r="4" b="-30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C_5_AS.55_1#6f54f2cc4?pid=9cb285098&amp;color=0,0,0&amp;vtp=1&amp;bt=1&amp;bbb=1&amp;hb=1"/>
              <p:cNvSpPr/>
              <p:nvPr/>
            </p:nvSpPr>
            <p:spPr>
              <a:xfrm>
                <a:off x="612648" y="486000"/>
                <a:ext cx="10963656" cy="32726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由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𝑣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−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𝑡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图像可知，两物体匀减速运动的加速度之比为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: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受摩擦力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大小相等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，由牛顿第二定律可知，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的质量之比是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: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，故C正确；由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𝑣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−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𝑡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图像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可知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两物体的运动位移相等，且匀加速运动位移之比为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: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，匀减速运动的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位移之比为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: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，由动能定理可得，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⋅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𝑥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−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𝑓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⋅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3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𝑥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−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⋅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𝑥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−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𝑓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⋅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3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𝑥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−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，解得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3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𝑓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𝑓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，又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𝑓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𝑓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，所以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，全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过程中摩擦力对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做功相等，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对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做功大小相等，故A、B、D错误。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QC_5_AS.55_1#6f54f2cc4?pid=9cb285098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3272600"/>
              </a:xfrm>
              <a:prstGeom prst="rect">
                <a:avLst/>
              </a:prstGeom>
              <a:blipFill rotWithShape="1">
                <a:blip r:embed="rId1"/>
                <a:stretch>
                  <a:fillRect l="-5" t="-7" r="-3004" b="-16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_1#目录1:e1fc2fbb3?lid=ce1e952a1&amp;cid=ce1e952a1&amp;tib=255,255,255&amp;vtp=1" descr="preencoded.png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2232" y="2587752"/>
            <a:ext cx="393192" cy="393192"/>
          </a:xfrm>
          <a:prstGeom prst="rect">
            <a:avLst/>
          </a:prstGeom>
        </p:spPr>
      </p:pic>
      <p:sp>
        <p:nvSpPr>
          <p:cNvPr id="3" name="C_1#目录1:e1fc2fbb3?lid=ce1e952a1&amp;cid=ce1e952a1&amp;vtp=1&amp;bt=1&amp;bbb=1">
            <a:hlinkClick r:id="rId1" action="ppaction://hlinksldjump"/>
          </p:cNvPr>
          <p:cNvSpPr/>
          <p:nvPr/>
        </p:nvSpPr>
        <p:spPr>
          <a:xfrm>
            <a:off x="4709160" y="2313432"/>
            <a:ext cx="6839712" cy="93268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marL="179705" algn="l" latinLnBrk="1">
              <a:lnSpc>
                <a:spcPts val="3800"/>
              </a:lnSpc>
            </a:pPr>
            <a:r>
              <a:rPr lang="en-US" altLang="zh-CN" sz="3100" b="0" i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必备知识·强基固本</a:t>
            </a:r>
            <a:endParaRPr lang="en-US" altLang="zh-CN" sz="3100" dirty="0"/>
          </a:p>
        </p:txBody>
      </p:sp>
      <p:pic>
        <p:nvPicPr>
          <p:cNvPr id="4" name="C_1#目录1:e1fc2fbb3?lid=d33c4e197&amp;cid=d33c4e197&amp;tib=255,255,255&amp;vtp=1" descr="preencoded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2232" y="3703320"/>
            <a:ext cx="393192" cy="393192"/>
          </a:xfrm>
          <a:prstGeom prst="rect">
            <a:avLst/>
          </a:prstGeom>
        </p:spPr>
      </p:pic>
      <p:sp>
        <p:nvSpPr>
          <p:cNvPr id="5" name="C_1#目录1:e1fc2fbb3?lid=d33c4e197&amp;cid=d33c4e197&amp;vtp=1&amp;bbb=1">
            <a:hlinkClick r:id="rId3" action="ppaction://hlinksldjump"/>
          </p:cNvPr>
          <p:cNvSpPr/>
          <p:nvPr/>
        </p:nvSpPr>
        <p:spPr>
          <a:xfrm>
            <a:off x="4709160" y="3429000"/>
            <a:ext cx="6839712" cy="93268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marL="179705" algn="l" latinLnBrk="1">
              <a:lnSpc>
                <a:spcPts val="3800"/>
              </a:lnSpc>
            </a:pPr>
            <a:r>
              <a:rPr lang="en-US" altLang="zh-CN" sz="3100" b="0" i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关键能力·核心突破</a:t>
            </a:r>
            <a:endParaRPr lang="en-US" altLang="zh-CN" sz="3100" dirty="0"/>
          </a:p>
        </p:txBody>
      </p:sp>
    </p:spTree>
  </p:cSld>
  <p:clrMapOvr>
    <a:masterClrMapping/>
  </p:clrMapOvr>
  <p:transition>
    <p:split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3#afe375999?pid=e1fc2fbb3&amp;color=0,0,0&amp;vtp=1&amp;bt=1&amp;bbb=1"/>
          <p:cNvSpPr/>
          <p:nvPr/>
        </p:nvSpPr>
        <p:spPr>
          <a:xfrm>
            <a:off x="612648" y="486000"/>
            <a:ext cx="10963656" cy="10333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课标要求</a:t>
            </a:r>
            <a:endParaRPr lang="en-US" altLang="zh-CN" sz="2400" dirty="0"/>
          </a:p>
          <a:p>
            <a:pPr latinLnBrk="1">
              <a:lnSpc>
                <a:spcPts val="42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宋体" panose="02010600030101010101" pitchFamily="2" charset="-122"/>
                <a:ea typeface="楷体" panose="02010609060101010101" pitchFamily="34" charset="-122"/>
                <a:cs typeface="Times New Roman" panose="02020603050405020304" pitchFamily="34" charset="-120"/>
              </a:rPr>
              <a:t>    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理解动能和动能定理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；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能用动能定理解释生产生活中的现象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。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3_BD#ce1e952a1.fixed?pid=e1fc2fbb3&amp;color=0,0,0&amp;vtp=1&amp;bbb=1"/>
          <p:cNvSpPr/>
          <p:nvPr/>
        </p:nvSpPr>
        <p:spPr>
          <a:xfrm>
            <a:off x="0" y="2157984"/>
            <a:ext cx="12188952" cy="143560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5900"/>
              </a:lnSpc>
            </a:pPr>
            <a:r>
              <a:rPr lang="en-US" altLang="zh-CN" sz="4800" b="1" i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必备知识·强基固本</a:t>
            </a:r>
            <a:endParaRPr lang="en-US" altLang="zh-CN" sz="4800" dirty="0"/>
          </a:p>
        </p:txBody>
      </p:sp>
    </p:spTree>
  </p:cSld>
  <p:clrMapOvr>
    <a:masterClrMapping/>
  </p:clrMapOvr>
  <p:transition>
    <p:split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4_BD#6e1ff50b7?sp=1&amp;pid=ce1e952a1&amp;color=0,0,0&amp;vtp=1&amp;bt=1&amp;bbb=1"/>
          <p:cNvSpPr/>
          <p:nvPr/>
        </p:nvSpPr>
        <p:spPr>
          <a:xfrm>
            <a:off x="612648" y="486000"/>
            <a:ext cx="10963656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一、动能</a:t>
            </a:r>
            <a:endParaRPr lang="en-US" altLang="zh-CN" sz="280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QB_5_BD.1_1#a32284ef9?pid=6e1ff50b7&amp;color=0,0,0&amp;vtp=1&amp;bbb=1"/>
              <p:cNvSpPr/>
              <p:nvPr/>
            </p:nvSpPr>
            <p:spPr>
              <a:xfrm>
                <a:off x="612648" y="1121661"/>
                <a:ext cx="10963656" cy="18715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1.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定义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：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物体由于</a:t>
                </a:r>
                <a:r>
                  <a:rPr lang="en-US" altLang="zh-CN" sz="24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而具有的能。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6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E8CBB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2.</a:t>
                </a: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E8CBB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公式：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k</m:t>
                        </m:r>
                      </m:sub>
                    </m:sSub>
                    <m:r>
                      <a:rPr kumimoji="0" lang="en-US" altLang="zh-CN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</a:t>
                </a:r>
                <a:r>
                  <a:rPr kumimoji="0" lang="en-US" altLang="zh-CN" sz="3650" b="1" i="0" u="sng" strike="noStrike" kern="0" cap="none" spc="-9990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楷体" panose="02010609060101010101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</a:t>
                </a:r>
                <a:endPara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4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E8CBB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3.</a:t>
                </a: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E8CBB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kumimoji="0" lang="en-US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单位：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14:m>
                  <m:oMath xmlns:m="http://schemas.openxmlformats.org/officeDocument/2006/math">
                    <m:r>
                      <a:rPr kumimoji="0" lang="en-US" altLang="zh-CN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</m:t>
                    </m:r>
                    <m:r>
                      <a:rPr kumimoji="0" lang="en-US" altLang="zh-CN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altLang="zh-CN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J</m:t>
                    </m:r>
                    <m:r>
                      <a:rPr kumimoji="0" lang="en-US" altLang="zh-CN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kumimoji="0" lang="en-US" altLang="zh-CN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</m:t>
                    </m:r>
                    <m:r>
                      <a:rPr kumimoji="0" lang="en-US" altLang="zh-CN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altLang="zh-CN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N</m:t>
                    </m:r>
                    <m:r>
                      <a:rPr kumimoji="0" lang="en-US" altLang="zh-CN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⋅</m:t>
                    </m:r>
                    <m:r>
                      <m:rPr>
                        <m:sty m:val="p"/>
                      </m:rPr>
                      <a:rPr kumimoji="0" lang="en-US" altLang="zh-CN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kumimoji="0" lang="en-US" altLang="zh-CN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kumimoji="0" lang="en-US" altLang="zh-CN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</m:t>
                    </m:r>
                    <m:r>
                      <a:rPr kumimoji="0" lang="en-US" altLang="zh-CN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altLang="zh-CN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kg</m:t>
                    </m:r>
                    <m:r>
                      <a:rPr kumimoji="0" lang="en-US" altLang="zh-CN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⋅</m:t>
                    </m:r>
                    <m:sSup>
                      <m:sSupPr>
                        <m:ctrlPr>
                          <a:rPr kumimoji="0" lang="en-US" altLang="zh-CN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m</m:t>
                        </m:r>
                      </m:e>
                      <m:sup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p>
                    <m:r>
                      <a:rPr kumimoji="0" lang="en-US" altLang="zh-CN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sSup>
                      <m:sSupPr>
                        <m:ctrlPr>
                          <a:rPr kumimoji="0" lang="en-US" altLang="zh-CN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</m:t>
                        </m:r>
                      </m:e>
                      <m:sup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4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QB_5_BD.1_1#a32284ef9?pid=6e1ff50b7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121661"/>
                <a:ext cx="10963656" cy="1871599"/>
              </a:xfrm>
              <a:prstGeom prst="rect">
                <a:avLst/>
              </a:prstGeom>
              <a:blipFill rotWithShape="1">
                <a:blip r:embed="rId1"/>
                <a:stretch>
                  <a:fillRect l="-5" t="-13" r="2" b="-31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QB_5_AN.2_1#a32284ef9.blank?pid=6e1ff50b7&amp;color=0,0,0&amp;vpa=1&amp;vtp=1&amp;bbb=1"/>
          <p:cNvSpPr/>
          <p:nvPr/>
        </p:nvSpPr>
        <p:spPr>
          <a:xfrm>
            <a:off x="3145505" y="1093721"/>
            <a:ext cx="833438" cy="4745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运动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QB_5_AN.4_1#a32284ef9.blank?pid=6e1ff50b7&amp;color=0,0,0&amp;vpa=2&amp;vtp=1&amp;bbb=1&amp;rh=41.46504"/>
              <p:cNvSpPr/>
              <p:nvPr/>
            </p:nvSpPr>
            <p:spPr>
              <a:xfrm>
                <a:off x="2562035" y="1792512"/>
                <a:ext cx="1017524" cy="52216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41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  <m:t>𝟏</m:t>
                        </m:r>
                      </m:num>
                      <m:den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  <m:t>𝟐</m:t>
                        </m:r>
                      </m:den>
                    </m:f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34" charset="-122"/>
                        <a:cs typeface="Times New Roman" panose="02020603050405020304" pitchFamily="34" charset="-120"/>
                      </a:rPr>
                      <m:t>𝒎</m:t>
                    </m:r>
                    <m:sSup>
                      <m:sSupPr>
                        <m:ctrlPr>
                          <a:rPr lang="en-US" altLang="zh-CN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  <m:t>𝒗</m:t>
                        </m:r>
                      </m:e>
                      <m:sup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  <m:t>𝟐</m:t>
                        </m:r>
                      </m:sup>
                    </m:sSup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34" charset="-122"/>
                        <a:cs typeface="Times New Roman" panose="02020603050405020304" pitchFamily="34" charset="-120"/>
                      </a:rPr>
                      <m:t> </m:t>
                    </m:r>
                  </m:oMath>
                </a14:m>
                <a:r>
                  <a:rPr lang="en-US" altLang="zh-CN" sz="100" b="1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 dirty="0"/>
              </a:p>
            </p:txBody>
          </p:sp>
        </mc:Choice>
        <mc:Fallback>
          <p:sp>
            <p:nvSpPr>
              <p:cNvPr id="6" name="QB_5_AN.4_1#a32284ef9.blank?pid=6e1ff50b7&amp;color=0,0,0&amp;vpa=2&amp;vtp=1&amp;bbb=1&amp;rh=41.465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2035" y="1792512"/>
                <a:ext cx="1017524" cy="522161"/>
              </a:xfrm>
              <a:prstGeom prst="rect">
                <a:avLst/>
              </a:prstGeom>
              <a:blipFill rotWithShape="1">
                <a:blip r:embed="rId2"/>
                <a:stretch>
                  <a:fillRect l="-44" t="-104" r="6" b="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QB_5_AN.6_1#a32284ef9.blank?pid=6e1ff50b7&amp;color=0,0,0&amp;vpa=3&amp;vtp=1&amp;bbb=1"/>
          <p:cNvSpPr/>
          <p:nvPr/>
        </p:nvSpPr>
        <p:spPr>
          <a:xfrm>
            <a:off x="1926304" y="2469131"/>
            <a:ext cx="833438" cy="4745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焦耳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  <p:sp>
        <p:nvSpPr>
          <p:cNvPr id="9" name="P_5_BD#8095724f6?pid=6e1ff50b7&amp;color=0,0,0&amp;vtp=1&amp;bt=1&amp;bbb=1"/>
          <p:cNvSpPr/>
          <p:nvPr/>
        </p:nvSpPr>
        <p:spPr>
          <a:xfrm>
            <a:off x="612648" y="2993742"/>
            <a:ext cx="10963656" cy="4786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4.标矢性：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标量。</a:t>
            </a:r>
            <a:endParaRPr lang="en-US" altLang="zh-CN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build="p"/>
      <p:bldP spid="6" grpId="0" animBg="1" build="p"/>
      <p:bldP spid="8" grpId="0" animBg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4_BD#2c810762e?sp=1&amp;pid=ce1e952a1&amp;color=0,0,0&amp;vtp=1&amp;bt=1&amp;bbb=1"/>
          <p:cNvSpPr/>
          <p:nvPr/>
        </p:nvSpPr>
        <p:spPr>
          <a:xfrm>
            <a:off x="612648" y="486000"/>
            <a:ext cx="10963656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二、动能定理</a:t>
            </a:r>
            <a:endParaRPr lang="en-US" altLang="zh-CN" sz="280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QB_5_BD.7_1#9628969e8?pid=2c810762e&amp;color=0,0,0&amp;vtp=1&amp;bbb=1"/>
              <p:cNvSpPr/>
              <p:nvPr/>
            </p:nvSpPr>
            <p:spPr>
              <a:xfrm>
                <a:off x="612648" y="1121661"/>
                <a:ext cx="11042650" cy="35520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1.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内容：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力在一个过程中对物体做的功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，等于物体在这个过程中动能的</a:t>
                </a:r>
                <a:r>
                  <a:rPr lang="en-US" altLang="zh-CN" sz="24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6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E8CBB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2.</a:t>
                </a: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E8CBB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表达式：</a:t>
                </a:r>
                <a14:m>
                  <m:oMath xmlns:m="http://schemas.openxmlformats.org/officeDocument/2006/math">
                    <m:r>
                      <a:rPr kumimoji="0" lang="en-US" altLang="zh-CN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𝑊</m:t>
                    </m:r>
                    <m:r>
                      <a:rPr kumimoji="0" lang="en-US" altLang="zh-CN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sSub>
                      <m:sSubPr>
                        <m:ctrlPr>
                          <a:rPr kumimoji="0" lang="en-US" altLang="zh-CN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k</m:t>
                        </m:r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r>
                      <a:rPr kumimoji="0" lang="en-US" altLang="zh-CN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−</m:t>
                    </m:r>
                    <m:sSub>
                      <m:sSubPr>
                        <m:ctrlPr>
                          <a:rPr kumimoji="0" lang="en-US" altLang="zh-CN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k</m:t>
                        </m:r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r>
                      <a:rPr kumimoji="0" lang="en-US" altLang="zh-CN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</a:t>
                </a:r>
                <a:r>
                  <a:rPr kumimoji="0" lang="en-US" altLang="zh-CN" sz="3650" b="1" i="0" u="sng" strike="noStrike" kern="0" cap="none" spc="-9990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楷体" panose="02010609060101010101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_____________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</a:t>
                </a:r>
                <a:endPara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4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AE8CBB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3.</a:t>
                </a:r>
                <a:r>
                  <a:rPr kumimoji="0" lang="en-US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AE8CBB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kumimoji="0" lang="en-US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适用范围</a:t>
                </a:r>
                <a:endPara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4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（1）动能定理既适用于直线运动，也适用于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运动。</a:t>
                </a:r>
                <a:endPara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4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（2）动能定理既适用于恒力做功，也适用于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做功。</a:t>
                </a:r>
                <a:endPara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4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（3）力可以是各种性质的力，既可以同时作用，也可以分阶段作用。</a:t>
                </a:r>
                <a:endParaRPr lang="en-US" altLang="zh-CN" sz="24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QB_5_BD.7_1#9628969e8?pid=2c810762e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121661"/>
                <a:ext cx="11042650" cy="3552000"/>
              </a:xfrm>
              <a:prstGeom prst="rect">
                <a:avLst/>
              </a:prstGeom>
              <a:blipFill rotWithShape="1">
                <a:blip r:embed="rId1"/>
                <a:stretch>
                  <a:fillRect l="-5" t="-7" r="5" b="-15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QB_5_AN.8_1#9628969e8.blank?pid=2c810762e&amp;color=0,0,0&amp;vpa=4&amp;vtp=1&amp;bbb=1"/>
          <p:cNvSpPr/>
          <p:nvPr/>
        </p:nvSpPr>
        <p:spPr>
          <a:xfrm>
            <a:off x="10155905" y="1093721"/>
            <a:ext cx="833438" cy="4745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变化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QB_5_AN.10_1#9628969e8.blank?pid=2c810762e&amp;color=0,0,0&amp;vpa=5&amp;vtp=1&amp;bbb=1&amp;rh=41.46504"/>
              <p:cNvSpPr/>
              <p:nvPr/>
            </p:nvSpPr>
            <p:spPr>
              <a:xfrm>
                <a:off x="4487926" y="1792512"/>
                <a:ext cx="2108645" cy="52216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41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  <m:t>𝟏</m:t>
                        </m:r>
                      </m:num>
                      <m:den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  <m:t>𝟐</m:t>
                        </m:r>
                      </m:den>
                    </m:f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34" charset="-122"/>
                        <a:cs typeface="Times New Roman" panose="02020603050405020304" pitchFamily="34" charset="-120"/>
                      </a:rPr>
                      <m:t>𝒎</m:t>
                    </m:r>
                    <m:sSubSup>
                      <m:sSubSupPr>
                        <m:ctrlPr>
                          <a:rPr lang="en-US" altLang="zh-CN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</m:ctrlPr>
                      </m:sSubSupPr>
                      <m:e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  <m:t>𝒗</m:t>
                        </m:r>
                      </m:e>
                      <m:sub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  <m:t>𝟐</m:t>
                        </m:r>
                      </m:sub>
                      <m:sup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  <m:t>𝟐</m:t>
                        </m:r>
                      </m:sup>
                    </m:sSubSup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34" charset="-122"/>
                        <a:cs typeface="Times New Roman" panose="02020603050405020304" pitchFamily="34" charset="-120"/>
                      </a:rPr>
                      <m:t>−</m:t>
                    </m:r>
                    <m:f>
                      <m:fPr>
                        <m:ctrlPr>
                          <a:rPr lang="en-US" altLang="zh-CN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  <m:t>𝟏</m:t>
                        </m:r>
                      </m:num>
                      <m:den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  <m:t>𝟐</m:t>
                        </m:r>
                      </m:den>
                    </m:f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34" charset="-122"/>
                        <a:cs typeface="Times New Roman" panose="02020603050405020304" pitchFamily="34" charset="-120"/>
                      </a:rPr>
                      <m:t>𝒎</m:t>
                    </m:r>
                    <m:sSubSup>
                      <m:sSubSupPr>
                        <m:ctrlPr>
                          <a:rPr lang="en-US" altLang="zh-CN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</m:ctrlPr>
                      </m:sSubSupPr>
                      <m:e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  <m:t>𝒗</m:t>
                        </m:r>
                      </m:e>
                      <m:sub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  <m:t>𝟏</m:t>
                        </m:r>
                      </m:sub>
                      <m:sup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100" b="1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 dirty="0"/>
              </a:p>
            </p:txBody>
          </p:sp>
        </mc:Choice>
        <mc:Fallback>
          <p:sp>
            <p:nvSpPr>
              <p:cNvPr id="6" name="QB_5_AN.10_1#9628969e8.blank?pid=2c810762e&amp;color=0,0,0&amp;vpa=5&amp;vtp=1&amp;bbb=1&amp;rh=41.465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926" y="1792512"/>
                <a:ext cx="2108645" cy="522161"/>
              </a:xfrm>
              <a:prstGeom prst="rect">
                <a:avLst/>
              </a:prstGeom>
              <a:blipFill rotWithShape="1">
                <a:blip r:embed="rId2"/>
                <a:stretch>
                  <a:fillRect l="-18" t="-104" r="9" b="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QB_5_AN.12_1#9628969e8.blank?pid=2c810762e&amp;color=0,0,0&amp;vpa=6&amp;vtp=1&amp;bbb=1"/>
          <p:cNvSpPr/>
          <p:nvPr/>
        </p:nvSpPr>
        <p:spPr>
          <a:xfrm>
            <a:off x="6572917" y="3049521"/>
            <a:ext cx="833438" cy="4745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曲线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  <p:sp>
        <p:nvSpPr>
          <p:cNvPr id="12" name="QB_5_AN.13_1#9628969e8.blank?pid=2c810762e&amp;color=0,0,0&amp;vpa=7&amp;vtp=1&amp;bbb=1"/>
          <p:cNvSpPr/>
          <p:nvPr/>
        </p:nvSpPr>
        <p:spPr>
          <a:xfrm>
            <a:off x="6572917" y="3608321"/>
            <a:ext cx="833438" cy="4745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变力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build="p"/>
      <p:bldP spid="6" grpId="0" animBg="1" build="p"/>
      <p:bldP spid="11" grpId="0" animBg="1" build="p"/>
      <p:bldP spid="12" grpId="0" animBg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5_BD#84d44c523?pid=2c810762e&amp;color=0,0,0&amp;vtp=1&amp;bt=1&amp;bbb=1"/>
          <p:cNvSpPr/>
          <p:nvPr/>
        </p:nvSpPr>
        <p:spPr>
          <a:xfrm>
            <a:off x="612648" y="486000"/>
            <a:ext cx="10963656" cy="94996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500"/>
              </a:lnSpc>
            </a:pPr>
            <a:r>
              <a:rPr lang="en-US" altLang="zh-CN" sz="26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自主评价</a:t>
            </a:r>
            <a:endParaRPr lang="en-US" altLang="zh-CN" sz="2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QO_6_BD.14_1#b50ef9811?sp=1&amp;pid=84d44c523&amp;color=0,0,0&amp;vtp=1&amp;bbb=1&amp;hb=1"/>
              <p:cNvSpPr/>
              <p:nvPr/>
            </p:nvSpPr>
            <p:spPr>
              <a:xfrm>
                <a:off x="612648" y="1067850"/>
                <a:ext cx="10963656" cy="159639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1.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依据下面小情境，判断下列说法对错。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滑雪运动深受人民群众喜爱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。某滑雪运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动员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（可视为质点）由坡道进入竖直面内的曲线滑道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𝐴𝐵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，从滑道的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点滑行到最低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点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的过程中，由于阻力的存在，运动员的速率不变。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3" name="QO_6_BD.14_1#b50ef9811?sp=1&amp;pid=84d44c523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067850"/>
                <a:ext cx="10963656" cy="1596390"/>
              </a:xfrm>
              <a:prstGeom prst="rect">
                <a:avLst/>
              </a:prstGeom>
              <a:blipFill rotWithShape="1">
                <a:blip r:embed="rId1"/>
                <a:stretch>
                  <a:fillRect l="-5" t="-26" r="-635" b="-3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QO_6_BD.14_2#b50ef9811?pid=84d44c523&amp;color=0,0,0&amp;tib=255,255,255&amp;vtp=1" descr="preencoded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84648" y="2789907"/>
            <a:ext cx="1828800" cy="92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QT_7_BD.15_1#972722a9a?pid=b50ef9811&amp;color=0,0,0&amp;vtp=1&amp;bbb=1"/>
              <p:cNvSpPr/>
              <p:nvPr/>
            </p:nvSpPr>
            <p:spPr>
              <a:xfrm>
                <a:off x="612648" y="3844007"/>
                <a:ext cx="10963656" cy="4745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200"/>
                  </a:lnSpc>
                </a:pP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（1）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运动员由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点到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点速度方向在不断变化，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所以动能也在不断变化。(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)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5" name="QT_7_BD.15_1#972722a9a?pid=b50ef9811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3844007"/>
                <a:ext cx="10963656" cy="474599"/>
              </a:xfrm>
              <a:prstGeom prst="rect">
                <a:avLst/>
              </a:prstGeom>
              <a:blipFill rotWithShape="1">
                <a:blip r:embed="rId3"/>
                <a:stretch>
                  <a:fillRect l="-5" t="-74" r="2" b="-123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QT_7_AN.16_1#972722a9a.bracket?pid=b50ef9811&amp;color=0,0,0&amp;vpa=8&amp;vtp=1"/>
          <p:cNvSpPr/>
          <p:nvPr/>
        </p:nvSpPr>
        <p:spPr>
          <a:xfrm>
            <a:off x="10584593" y="3832577"/>
            <a:ext cx="527050" cy="4745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×</a:t>
            </a:r>
            <a:endParaRPr lang="en-US" altLang="zh-CN" sz="2400" dirty="0"/>
          </a:p>
        </p:txBody>
      </p:sp>
      <p:sp>
        <p:nvSpPr>
          <p:cNvPr id="7" name="QT_7_BD.17_1#5197e915f?pid=b50ef9811&amp;color=0,0,0&amp;vtp=1&amp;bbb=1"/>
          <p:cNvSpPr/>
          <p:nvPr/>
        </p:nvSpPr>
        <p:spPr>
          <a:xfrm>
            <a:off x="612648" y="4327877"/>
            <a:ext cx="10963656" cy="4745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AE8CBB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（2）</a:t>
            </a:r>
            <a:r>
              <a:rPr lang="en-US" altLang="zh-CN" sz="2400" b="0" i="0" dirty="0">
                <a:solidFill>
                  <a:srgbClr val="AE8CBB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运动员所受合力不为零，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合力做的功也不为零。(</a:t>
            </a:r>
            <a:r>
              <a:rPr lang="en-US" altLang="zh-CN" sz="2400" b="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)</a:t>
            </a:r>
            <a:endParaRPr lang="en-US" altLang="zh-CN" sz="2400" dirty="0"/>
          </a:p>
        </p:txBody>
      </p:sp>
      <p:sp>
        <p:nvSpPr>
          <p:cNvPr id="8" name="QT_7_AN.18_1#5197e915f.bracket?pid=b50ef9811&amp;color=0,0,0&amp;vpa=9&amp;vtp=1"/>
          <p:cNvSpPr/>
          <p:nvPr/>
        </p:nvSpPr>
        <p:spPr>
          <a:xfrm>
            <a:off x="8046117" y="4316447"/>
            <a:ext cx="527050" cy="4745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×</a:t>
            </a:r>
            <a:endParaRPr lang="en-US" altLang="zh-CN" sz="2400" dirty="0"/>
          </a:p>
        </p:txBody>
      </p:sp>
      <p:sp>
        <p:nvSpPr>
          <p:cNvPr id="9" name="QT_7_BD.19_1#0e03eac2c?pid=b50ef9811&amp;color=0,0,0&amp;vtp=1&amp;bbb=1"/>
          <p:cNvSpPr/>
          <p:nvPr/>
        </p:nvSpPr>
        <p:spPr>
          <a:xfrm>
            <a:off x="612648" y="4867690"/>
            <a:ext cx="10963656" cy="4745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AE8CBB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（3）</a:t>
            </a:r>
            <a:r>
              <a:rPr lang="en-US" altLang="zh-CN" sz="2400" b="0" i="0" dirty="0">
                <a:solidFill>
                  <a:srgbClr val="AE8CBB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摩擦力对运动员做负功。(</a:t>
            </a:r>
            <a:r>
              <a:rPr lang="en-US" altLang="zh-CN" sz="2400" b="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)</a:t>
            </a:r>
            <a:endParaRPr lang="en-US" altLang="zh-CN" sz="2400" dirty="0"/>
          </a:p>
        </p:txBody>
      </p:sp>
      <p:sp>
        <p:nvSpPr>
          <p:cNvPr id="10" name="QT_7_AN.20_1#0e03eac2c.bracket?pid=b50ef9811&amp;color=0,0,0&amp;vpa=10&amp;vtp=1"/>
          <p:cNvSpPr/>
          <p:nvPr/>
        </p:nvSpPr>
        <p:spPr>
          <a:xfrm>
            <a:off x="5061616" y="4856260"/>
            <a:ext cx="387350" cy="4786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√</a:t>
            </a:r>
            <a:endParaRPr lang="en-US" altLang="zh-CN" sz="2400" dirty="0"/>
          </a:p>
        </p:txBody>
      </p:sp>
      <p:sp>
        <p:nvSpPr>
          <p:cNvPr id="11" name="QT_7_BD.21_1#b303058a3?pid=b50ef9811&amp;color=0,0,0&amp;vtp=1&amp;bbb=1"/>
          <p:cNvSpPr/>
          <p:nvPr/>
        </p:nvSpPr>
        <p:spPr>
          <a:xfrm>
            <a:off x="612648" y="5402360"/>
            <a:ext cx="10963656" cy="4745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AE8CBB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（4）</a:t>
            </a:r>
            <a:r>
              <a:rPr lang="en-US" altLang="zh-CN" sz="2400" b="0" i="0" dirty="0">
                <a:solidFill>
                  <a:srgbClr val="AE8CBB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重力和阻力的合力做的功为零。(</a:t>
            </a:r>
            <a:r>
              <a:rPr lang="en-US" altLang="zh-CN" sz="2400" b="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)</a:t>
            </a:r>
            <a:endParaRPr lang="en-US" altLang="zh-CN" sz="2400" dirty="0"/>
          </a:p>
        </p:txBody>
      </p:sp>
      <p:sp>
        <p:nvSpPr>
          <p:cNvPr id="12" name="QT_7_AN.22_1#b303058a3.bracket?pid=b50ef9811&amp;color=0,0,0&amp;vpa=11&amp;vtp=1"/>
          <p:cNvSpPr/>
          <p:nvPr/>
        </p:nvSpPr>
        <p:spPr>
          <a:xfrm>
            <a:off x="5976016" y="5390930"/>
            <a:ext cx="387350" cy="4786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√</a:t>
            </a:r>
            <a:endParaRPr lang="en-US" altLang="zh-CN" sz="2400" dirty="0"/>
          </a:p>
        </p:txBody>
      </p:sp>
      <p:sp>
        <p:nvSpPr>
          <p:cNvPr id="13" name="QT_7_BD.23_1#0a8b55fec?pid=b50ef9811&amp;color=0,0,0&amp;vtp=1&amp;bbb=1"/>
          <p:cNvSpPr/>
          <p:nvPr/>
        </p:nvSpPr>
        <p:spPr>
          <a:xfrm>
            <a:off x="612648" y="5937030"/>
            <a:ext cx="10963656" cy="4745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AE8CBB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（5）</a:t>
            </a:r>
            <a:r>
              <a:rPr lang="en-US" altLang="zh-CN" sz="2400" b="0" i="0" dirty="0">
                <a:solidFill>
                  <a:srgbClr val="AE8CBB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运动员受到的合力恒定不变。(</a:t>
            </a:r>
            <a:r>
              <a:rPr lang="en-US" altLang="zh-CN" sz="2400" b="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)</a:t>
            </a:r>
            <a:endParaRPr lang="en-US" altLang="zh-CN" sz="2400" dirty="0"/>
          </a:p>
        </p:txBody>
      </p:sp>
      <p:sp>
        <p:nvSpPr>
          <p:cNvPr id="14" name="QT_7_AN.24_1#0a8b55fec.bracket?pid=b50ef9811&amp;color=0,0,0&amp;vpa=12&amp;vtp=1"/>
          <p:cNvSpPr/>
          <p:nvPr/>
        </p:nvSpPr>
        <p:spPr>
          <a:xfrm>
            <a:off x="5607716" y="5925600"/>
            <a:ext cx="527050" cy="4745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×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build="p"/>
      <p:bldP spid="8" grpId="0" animBg="1" build="p"/>
      <p:bldP spid="10" grpId="0" animBg="1" build="p"/>
      <p:bldP spid="12" grpId="0" animBg="1" build="p"/>
      <p:bldP spid="14" grpId="0" animBg="1" build="p"/>
    </p:bldLst>
  </p:timing>
</p:sld>
</file>

<file path=ppt/theme/theme1.xml><?xml version="1.0" encoding="utf-8"?>
<a:theme xmlns:a="http://schemas.openxmlformats.org/drawingml/2006/mai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6182</Words>
  <Application>WPS 演示</Application>
  <PresentationFormat>宽屏</PresentationFormat>
  <Paragraphs>284</Paragraphs>
  <Slides>32</Slides>
  <Notes>31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6" baseType="lpstr">
      <vt:lpstr>Arial</vt:lpstr>
      <vt:lpstr>宋体</vt:lpstr>
      <vt:lpstr>Wingdings</vt:lpstr>
      <vt:lpstr>微软雅黑</vt:lpstr>
      <vt:lpstr>微软雅黑</vt:lpstr>
      <vt:lpstr>宋体</vt:lpstr>
      <vt:lpstr>Times New Roman</vt:lpstr>
      <vt:lpstr>Times New Roman</vt:lpstr>
      <vt:lpstr>楷体</vt:lpstr>
      <vt:lpstr>Cambria Math</vt:lpstr>
      <vt:lpstr>Calibri</vt:lpstr>
      <vt:lpstr>等线</vt:lpstr>
      <vt:lpstr>Arial Unicode MS</vt:lpstr>
      <vt:lpstr/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萤火虫</cp:lastModifiedBy>
  <cp:revision>4</cp:revision>
  <dcterms:created xsi:type="dcterms:W3CDTF">2025-01-22T10:06:00Z</dcterms:created>
  <dcterms:modified xsi:type="dcterms:W3CDTF">2025-04-09T03:30:54Z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0BA72392FA73451DB846675FD6B28DA9_12</vt:lpwstr>
  </property>
  <property fmtid="{D5CDD505-2E9C-101B-9397-08002B2CF9AE}" pid="3" name="KSOProductBuildVer">
    <vt:lpwstr>2052-12.1.0.20305</vt:lpwstr>
  </property>
</Properties>
</file>